
<file path=[Content_Types].xml><?xml version="1.0" encoding="utf-8"?>
<Types xmlns="http://schemas.openxmlformats.org/package/2006/content-types">
  <Default Extension="png" ContentType="image/png"/>
  <Default Extension="tmp"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37" r:id="rId5"/>
    <p:sldMasterId id="2147484082" r:id="rId6"/>
    <p:sldMasterId id="2147484149" r:id="rId7"/>
  </p:sldMasterIdLst>
  <p:notesMasterIdLst>
    <p:notesMasterId r:id="rId69"/>
  </p:notesMasterIdLst>
  <p:handoutMasterIdLst>
    <p:handoutMasterId r:id="rId70"/>
  </p:handoutMasterIdLst>
  <p:sldIdLst>
    <p:sldId id="1242" r:id="rId8"/>
    <p:sldId id="1349" r:id="rId9"/>
    <p:sldId id="1350" r:id="rId10"/>
    <p:sldId id="1351" r:id="rId11"/>
    <p:sldId id="1352" r:id="rId12"/>
    <p:sldId id="1353" r:id="rId13"/>
    <p:sldId id="1354" r:id="rId14"/>
    <p:sldId id="1309" r:id="rId15"/>
    <p:sldId id="1341" r:id="rId16"/>
    <p:sldId id="1342" r:id="rId17"/>
    <p:sldId id="1326" r:id="rId18"/>
    <p:sldId id="1311" r:id="rId19"/>
    <p:sldId id="1312" r:id="rId20"/>
    <p:sldId id="1368" r:id="rId21"/>
    <p:sldId id="1325" r:id="rId22"/>
    <p:sldId id="1327" r:id="rId23"/>
    <p:sldId id="1369" r:id="rId24"/>
    <p:sldId id="1370" r:id="rId25"/>
    <p:sldId id="1371" r:id="rId26"/>
    <p:sldId id="1372" r:id="rId27"/>
    <p:sldId id="1373" r:id="rId28"/>
    <p:sldId id="1329" r:id="rId29"/>
    <p:sldId id="1343" r:id="rId30"/>
    <p:sldId id="1344" r:id="rId31"/>
    <p:sldId id="1345" r:id="rId32"/>
    <p:sldId id="1346" r:id="rId33"/>
    <p:sldId id="1347" r:id="rId34"/>
    <p:sldId id="1348" r:id="rId35"/>
    <p:sldId id="1374" r:id="rId36"/>
    <p:sldId id="1313" r:id="rId37"/>
    <p:sldId id="1333" r:id="rId38"/>
    <p:sldId id="1334" r:id="rId39"/>
    <p:sldId id="1335" r:id="rId40"/>
    <p:sldId id="1336" r:id="rId41"/>
    <p:sldId id="1337" r:id="rId42"/>
    <p:sldId id="1338" r:id="rId43"/>
    <p:sldId id="1339" r:id="rId44"/>
    <p:sldId id="1340" r:id="rId45"/>
    <p:sldId id="1324" r:id="rId46"/>
    <p:sldId id="1315" r:id="rId47"/>
    <p:sldId id="1361" r:id="rId48"/>
    <p:sldId id="1362" r:id="rId49"/>
    <p:sldId id="1363" r:id="rId50"/>
    <p:sldId id="1323" r:id="rId51"/>
    <p:sldId id="1317" r:id="rId52"/>
    <p:sldId id="1330" r:id="rId53"/>
    <p:sldId id="1331" r:id="rId54"/>
    <p:sldId id="1332" r:id="rId55"/>
    <p:sldId id="1322" r:id="rId56"/>
    <p:sldId id="1364" r:id="rId57"/>
    <p:sldId id="1365" r:id="rId58"/>
    <p:sldId id="1367" r:id="rId59"/>
    <p:sldId id="1366" r:id="rId60"/>
    <p:sldId id="1355" r:id="rId61"/>
    <p:sldId id="1356" r:id="rId62"/>
    <p:sldId id="1357" r:id="rId63"/>
    <p:sldId id="1358" r:id="rId64"/>
    <p:sldId id="1359" r:id="rId65"/>
    <p:sldId id="1360" r:id="rId66"/>
    <p:sldId id="1375" r:id="rId67"/>
    <p:sldId id="1184" r:id="rId68"/>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49"/>
            <p14:sldId id="1350"/>
            <p14:sldId id="1351"/>
            <p14:sldId id="1352"/>
            <p14:sldId id="1353"/>
            <p14:sldId id="1354"/>
            <p14:sldId id="1309"/>
            <p14:sldId id="1341"/>
            <p14:sldId id="1342"/>
            <p14:sldId id="1326"/>
            <p14:sldId id="1311"/>
            <p14:sldId id="1312"/>
            <p14:sldId id="1368"/>
            <p14:sldId id="1325"/>
            <p14:sldId id="1327"/>
            <p14:sldId id="1369"/>
            <p14:sldId id="1370"/>
            <p14:sldId id="1371"/>
            <p14:sldId id="1372"/>
            <p14:sldId id="1373"/>
            <p14:sldId id="1329"/>
            <p14:sldId id="1343"/>
            <p14:sldId id="1344"/>
            <p14:sldId id="1345"/>
            <p14:sldId id="1346"/>
            <p14:sldId id="1347"/>
            <p14:sldId id="1348"/>
            <p14:sldId id="1374"/>
            <p14:sldId id="1313"/>
            <p14:sldId id="1333"/>
            <p14:sldId id="1334"/>
            <p14:sldId id="1335"/>
            <p14:sldId id="1336"/>
            <p14:sldId id="1337"/>
            <p14:sldId id="1338"/>
            <p14:sldId id="1339"/>
            <p14:sldId id="1340"/>
            <p14:sldId id="1324"/>
            <p14:sldId id="1315"/>
            <p14:sldId id="1361"/>
            <p14:sldId id="1362"/>
            <p14:sldId id="1363"/>
            <p14:sldId id="1323"/>
            <p14:sldId id="1317"/>
            <p14:sldId id="1330"/>
            <p14:sldId id="1331"/>
            <p14:sldId id="1332"/>
            <p14:sldId id="1322"/>
            <p14:sldId id="1364"/>
            <p14:sldId id="1365"/>
            <p14:sldId id="1367"/>
            <p14:sldId id="1366"/>
            <p14:sldId id="1355"/>
            <p14:sldId id="1356"/>
            <p14:sldId id="1357"/>
            <p14:sldId id="1358"/>
            <p14:sldId id="1359"/>
            <p14:sldId id="1360"/>
            <p14:sldId id="1375"/>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72C6"/>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9" autoAdjust="0"/>
    <p:restoredTop sz="84869" autoAdjust="0"/>
  </p:normalViewPr>
  <p:slideViewPr>
    <p:cSldViewPr snapToGrid="0">
      <p:cViewPr varScale="1">
        <p:scale>
          <a:sx n="100" d="100"/>
          <a:sy n="100" d="100"/>
        </p:scale>
        <p:origin x="966" y="84"/>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3.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9/5/2014</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9/5/2014</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9/5/2014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7938" y="873125"/>
            <a:ext cx="3074987" cy="17303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1856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7938" y="873125"/>
            <a:ext cx="3074987" cy="1730375"/>
          </a:xfrm>
        </p:spPr>
      </p:sp>
      <p:sp>
        <p:nvSpPr>
          <p:cNvPr id="3" name="Notes Placeholder 2"/>
          <p:cNvSpPr>
            <a:spLocks noGrp="1"/>
          </p:cNvSpPr>
          <p:nvPr>
            <p:ph type="body" idx="1"/>
          </p:nvPr>
        </p:nvSpPr>
        <p:spPr/>
        <p:txBody>
          <a:bodyPr/>
          <a:lstStyle/>
          <a:p>
            <a:r>
              <a:rPr lang="en-US" dirty="0" smtClean="0"/>
              <a:t>Here</a:t>
            </a:r>
            <a:r>
              <a:rPr lang="en-US" baseline="0" dirty="0" smtClean="0"/>
              <a:t> are a couple of examples of what the theming experience looks like in SharePoint 2013.  On the left side of the page you see the theme thumbnail gallery.  It displays the out of the box themes that you can use as is, or you can customize them to look exactly like you want.  On the right hand side of the page is an example of a site that has had a custom theme applied.  In this case we just started with an out of the box theme, spent about 2 minutes customizing the layout, background picture, colors and fonts and that was it – we were ready to go.  You can see how quickly you can make a site that doesn’t look anything like SharePoint if you want.</a:t>
            </a:r>
          </a:p>
          <a:p>
            <a:endParaRPr lang="en-US" baseline="0" dirty="0" smtClean="0"/>
          </a:p>
          <a:p>
            <a:r>
              <a:rPr lang="en-US" baseline="0" dirty="0" smtClean="0"/>
              <a:t>******************************</a:t>
            </a:r>
          </a:p>
          <a:p>
            <a:endParaRPr lang="en-US" baseline="0" dirty="0" smtClean="0"/>
          </a:p>
          <a:p>
            <a:endParaRPr lang="en-US" dirty="0" smtClean="0"/>
          </a:p>
          <a:p>
            <a:r>
              <a:rPr lang="en-US" dirty="0" smtClean="0"/>
              <a:t>From my testing</a:t>
            </a:r>
            <a:endParaRPr lang="en-US" dirty="0"/>
          </a:p>
        </p:txBody>
      </p:sp>
      <p:sp>
        <p:nvSpPr>
          <p:cNvPr id="4" name="Slide Number Placeholder 3"/>
          <p:cNvSpPr>
            <a:spLocks noGrp="1"/>
          </p:cNvSpPr>
          <p:nvPr>
            <p:ph type="sldNum" sz="quarter" idx="10"/>
          </p:nvPr>
        </p:nvSpPr>
        <p:spPr>
          <a:xfrm>
            <a:off x="4023092" y="8917422"/>
            <a:ext cx="3077739" cy="469424"/>
          </a:xfrm>
          <a:prstGeom prst="rect">
            <a:avLst/>
          </a:prstGeom>
        </p:spPr>
        <p:txBody>
          <a:bodyPr/>
          <a:lstStyle/>
          <a:p>
            <a:fld id="{B800C5C1-2195-4017-9D3C-66A59874159C}" type="slidenum">
              <a:rPr lang="en-US" smtClean="0"/>
              <a:t>32</a:t>
            </a:fld>
            <a:endParaRPr lang="en-US"/>
          </a:p>
        </p:txBody>
      </p:sp>
    </p:spTree>
    <p:extLst>
      <p:ext uri="{BB962C8B-B14F-4D97-AF65-F5344CB8AC3E}">
        <p14:creationId xmlns:p14="http://schemas.microsoft.com/office/powerpoint/2010/main" val="1825134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7938" y="873125"/>
            <a:ext cx="3074987" cy="1730375"/>
          </a:xfrm>
        </p:spPr>
      </p:sp>
      <p:sp>
        <p:nvSpPr>
          <p:cNvPr id="3" name="Notes Placeholder 2"/>
          <p:cNvSpPr>
            <a:spLocks noGrp="1"/>
          </p:cNvSpPr>
          <p:nvPr>
            <p:ph type="body" idx="1"/>
          </p:nvPr>
        </p:nvSpPr>
        <p:spPr/>
        <p:txBody>
          <a:bodyPr/>
          <a:lstStyle/>
          <a:p>
            <a:pPr defTabSz="961191">
              <a:spcAft>
                <a:spcPts val="350"/>
              </a:spcAft>
              <a:defRPr/>
            </a:pPr>
            <a:endParaRPr lang="en-US" dirty="0"/>
          </a:p>
        </p:txBody>
      </p:sp>
      <p:sp>
        <p:nvSpPr>
          <p:cNvPr id="4" name="Header Placeholder 3"/>
          <p:cNvSpPr>
            <a:spLocks noGrp="1"/>
          </p:cNvSpPr>
          <p:nvPr>
            <p:ph type="hdr" sz="quarter" idx="10"/>
          </p:nvPr>
        </p:nvSpPr>
        <p:spPr>
          <a:xfrm>
            <a:off x="0" y="0"/>
            <a:ext cx="3077739" cy="469424"/>
          </a:xfrm>
          <a:prstGeom prst="rect">
            <a:avLst/>
          </a:prstGeom>
        </p:spPr>
        <p:txBody>
          <a:bodyPr/>
          <a:lstStyle/>
          <a:p>
            <a:r>
              <a:rPr lang="en-US" smtClean="0"/>
              <a:t>TechReady 17</a:t>
            </a:r>
            <a:endParaRPr lang="en-US" dirty="0"/>
          </a:p>
        </p:txBody>
      </p:sp>
      <p:sp>
        <p:nvSpPr>
          <p:cNvPr id="5" name="Footer Placeholder 4"/>
          <p:cNvSpPr>
            <a:spLocks noGrp="1"/>
          </p:cNvSpPr>
          <p:nvPr>
            <p:ph type="ftr" sz="quarter" idx="11"/>
          </p:nvPr>
        </p:nvSpPr>
        <p:spPr>
          <a:xfrm>
            <a:off x="0" y="8919051"/>
            <a:ext cx="6131803" cy="365481"/>
          </a:xfrm>
          <a:prstGeom prst="rect">
            <a:avLst/>
          </a:prstGeom>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4023092" y="0"/>
            <a:ext cx="3077739" cy="469424"/>
          </a:xfrm>
          <a:prstGeom prst="rect">
            <a:avLst/>
          </a:prstGeom>
        </p:spPr>
        <p:txBody>
          <a:bodyPr/>
          <a:lstStyle/>
          <a:p>
            <a:fld id="{32FCB770-A608-41BA-BA6C-C33E3BE8434C}" type="datetime1">
              <a:rPr lang="en-US" smtClean="0"/>
              <a:t>9/5/2014</a:t>
            </a:fld>
            <a:endParaRPr lang="en-US" dirty="0"/>
          </a:p>
        </p:txBody>
      </p:sp>
      <p:sp>
        <p:nvSpPr>
          <p:cNvPr id="7" name="Slide Number Placeholder 6"/>
          <p:cNvSpPr>
            <a:spLocks noGrp="1"/>
          </p:cNvSpPr>
          <p:nvPr>
            <p:ph type="sldNum" sz="quarter" idx="13"/>
          </p:nvPr>
        </p:nvSpPr>
        <p:spPr>
          <a:xfrm>
            <a:off x="6119966" y="8917422"/>
            <a:ext cx="980865" cy="469424"/>
          </a:xfrm>
          <a:prstGeom prst="rect">
            <a:avLst/>
          </a:prstGeom>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07714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7938" y="873125"/>
            <a:ext cx="3074987" cy="1730375"/>
          </a:xfrm>
        </p:spPr>
      </p:sp>
      <p:sp>
        <p:nvSpPr>
          <p:cNvPr id="3" name="Notes Placeholder 2"/>
          <p:cNvSpPr>
            <a:spLocks noGrp="1"/>
          </p:cNvSpPr>
          <p:nvPr>
            <p:ph type="body" idx="1"/>
          </p:nvPr>
        </p:nvSpPr>
        <p:spPr/>
        <p:txBody>
          <a:bodyPr/>
          <a:lstStyle/>
          <a:p>
            <a:pPr defTabSz="961191">
              <a:spcAft>
                <a:spcPts val="350"/>
              </a:spcAft>
              <a:defRPr/>
            </a:pPr>
            <a:endParaRPr lang="en-US" dirty="0"/>
          </a:p>
        </p:txBody>
      </p:sp>
      <p:sp>
        <p:nvSpPr>
          <p:cNvPr id="4" name="Header Placeholder 3"/>
          <p:cNvSpPr>
            <a:spLocks noGrp="1"/>
          </p:cNvSpPr>
          <p:nvPr>
            <p:ph type="hdr" sz="quarter" idx="10"/>
          </p:nvPr>
        </p:nvSpPr>
        <p:spPr>
          <a:xfrm>
            <a:off x="0" y="0"/>
            <a:ext cx="3077739" cy="469424"/>
          </a:xfrm>
          <a:prstGeom prst="rect">
            <a:avLst/>
          </a:prstGeom>
        </p:spPr>
        <p:txBody>
          <a:bodyPr/>
          <a:lstStyle/>
          <a:p>
            <a:r>
              <a:rPr lang="en-US" smtClean="0"/>
              <a:t>TechReady 17</a:t>
            </a:r>
            <a:endParaRPr lang="en-US" dirty="0"/>
          </a:p>
        </p:txBody>
      </p:sp>
      <p:sp>
        <p:nvSpPr>
          <p:cNvPr id="5" name="Footer Placeholder 4"/>
          <p:cNvSpPr>
            <a:spLocks noGrp="1"/>
          </p:cNvSpPr>
          <p:nvPr>
            <p:ph type="ftr" sz="quarter" idx="11"/>
          </p:nvPr>
        </p:nvSpPr>
        <p:spPr>
          <a:xfrm>
            <a:off x="0" y="8919051"/>
            <a:ext cx="6131803" cy="365481"/>
          </a:xfrm>
          <a:prstGeom prst="rect">
            <a:avLst/>
          </a:prstGeom>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4023092" y="0"/>
            <a:ext cx="3077739" cy="469424"/>
          </a:xfrm>
          <a:prstGeom prst="rect">
            <a:avLst/>
          </a:prstGeom>
        </p:spPr>
        <p:txBody>
          <a:bodyPr/>
          <a:lstStyle/>
          <a:p>
            <a:fld id="{F034A05A-33D4-4A4C-AF12-1D340B4ECA97}" type="datetime1">
              <a:rPr lang="en-US" smtClean="0"/>
              <a:t>9/5/2014</a:t>
            </a:fld>
            <a:endParaRPr lang="en-US" dirty="0"/>
          </a:p>
        </p:txBody>
      </p:sp>
      <p:sp>
        <p:nvSpPr>
          <p:cNvPr id="7" name="Slide Number Placeholder 6"/>
          <p:cNvSpPr>
            <a:spLocks noGrp="1"/>
          </p:cNvSpPr>
          <p:nvPr>
            <p:ph type="sldNum" sz="quarter" idx="13"/>
          </p:nvPr>
        </p:nvSpPr>
        <p:spPr>
          <a:xfrm>
            <a:off x="6119966" y="8917422"/>
            <a:ext cx="980865" cy="469424"/>
          </a:xfrm>
          <a:prstGeom prst="rect">
            <a:avLst/>
          </a:prstGeom>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77969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http://www.microsoft.com/en-us/download/confirmation.aspx?id=38182 </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A23227-B186-492D-B1F4-8A204A93FBF9}"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88128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7938" y="873125"/>
            <a:ext cx="3074987" cy="1730375"/>
          </a:xfrm>
        </p:spPr>
      </p:sp>
      <p:sp>
        <p:nvSpPr>
          <p:cNvPr id="3" name="Notes Placeholder 2"/>
          <p:cNvSpPr>
            <a:spLocks noGrp="1"/>
          </p:cNvSpPr>
          <p:nvPr>
            <p:ph type="body" idx="1"/>
          </p:nvPr>
        </p:nvSpPr>
        <p:spPr/>
        <p:txBody>
          <a:bodyPr/>
          <a:lstStyle/>
          <a:p>
            <a:r>
              <a:rPr lang="en-US" dirty="0" smtClean="0"/>
              <a:t>When</a:t>
            </a:r>
            <a:r>
              <a:rPr lang="en-US" baseline="0" dirty="0" smtClean="0"/>
              <a:t> we tar</a:t>
            </a:r>
            <a:endParaRPr lang="en-US" dirty="0"/>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690235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App</a:t>
            </a:r>
            <a:r>
              <a:rPr lang="en-US" baseline="0" dirty="0" smtClean="0"/>
              <a:t> is started from the web by end user or process is started during provisioning</a:t>
            </a:r>
          </a:p>
          <a:p>
            <a:pPr marL="228600" indent="-228600">
              <a:buFont typeface="+mj-lt"/>
              <a:buAutoNum type="arabicPeriod"/>
            </a:pPr>
            <a:r>
              <a:rPr lang="en-US" baseline="0" dirty="0" smtClean="0"/>
              <a:t>App side has the needed theme elements and other assets for sites, which will be published</a:t>
            </a:r>
          </a:p>
          <a:p>
            <a:pPr marL="228600" indent="-228600">
              <a:buFont typeface="+mj-lt"/>
              <a:buAutoNum type="arabicPeriod"/>
            </a:pPr>
            <a:r>
              <a:rPr lang="en-US" baseline="0" dirty="0" smtClean="0"/>
              <a:t>App drives the modification of the host web by applying the needed customizations to host web</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D3C981-D3CD-40F5-98A2-508AF5A73478}"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720952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668685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Static</a:t>
            </a:r>
            <a:r>
              <a:rPr lang="en-US" baseline="0" dirty="0" smtClean="0"/>
              <a:t> assets like images, JS files, and CSS files are deployed together with the master page and asp files to the root site collection of the a web application or a tenant.</a:t>
            </a:r>
          </a:p>
          <a:p>
            <a:pPr marL="228600" indent="-228600">
              <a:buFont typeface="+mj-lt"/>
              <a:buAutoNum type="arabicPeriod"/>
            </a:pPr>
            <a:r>
              <a:rPr lang="en-US" baseline="0" dirty="0" smtClean="0"/>
              <a:t>Dynamic files like master pages and other asp pages are deployed to the each site collections.</a:t>
            </a:r>
          </a:p>
          <a:p>
            <a:pPr marL="228600" indent="-228600">
              <a:buFont typeface="+mj-lt"/>
              <a:buAutoNum type="arabicPeriod"/>
            </a:pPr>
            <a:r>
              <a:rPr lang="en-US" baseline="0" dirty="0" smtClean="0"/>
              <a:t>Static files are referenced from the root site collection using relative links.</a:t>
            </a:r>
          </a:p>
          <a:p>
            <a:endParaRPr lang="en-US" baseline="0" dirty="0" smtClean="0"/>
          </a:p>
          <a:p>
            <a:r>
              <a:rPr lang="en-US" baseline="0" dirty="0" smtClean="0"/>
              <a:t>Provides one location to change most of the functionalities and there’s no need to deploy all the image, CSS, or JS files to each of the site collection.</a:t>
            </a:r>
            <a:endParaRPr lang="en-US" dirty="0"/>
          </a:p>
        </p:txBody>
      </p:sp>
    </p:spTree>
    <p:extLst>
      <p:ext uri="{BB962C8B-B14F-4D97-AF65-F5344CB8AC3E}">
        <p14:creationId xmlns:p14="http://schemas.microsoft.com/office/powerpoint/2010/main" val="556663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9/5/2014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579250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0BCE5CA-AB70-4EA2-B0FB-CE35BEFC4753}"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50878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 Introduction to JS injection pattern</a:t>
            </a:r>
          </a:p>
          <a:p>
            <a:r>
              <a:rPr lang="en-US" b="1" dirty="0" smtClean="0"/>
              <a:t>Time: 1 minute</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833AFA1-7D01-4344-A7FC-003DC3780019}"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089558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b="1" dirty="0" smtClean="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833AFA1-7D01-4344-A7FC-003DC3780019}"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899166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032633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9/5/2014</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61</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7938" y="873125"/>
            <a:ext cx="3074987" cy="17303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3543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App installed or app operation moves processing</a:t>
            </a:r>
            <a:r>
              <a:rPr lang="en-US" baseline="0" dirty="0" smtClean="0"/>
              <a:t> to app side</a:t>
            </a:r>
          </a:p>
          <a:p>
            <a:pPr marL="228600" indent="-228600">
              <a:buFont typeface="+mj-lt"/>
              <a:buAutoNum type="arabicPeriod"/>
            </a:pPr>
            <a:r>
              <a:rPr lang="en-US" baseline="0" dirty="0" smtClean="0"/>
              <a:t>App has needed assets and configurations stored somewhere</a:t>
            </a:r>
          </a:p>
          <a:p>
            <a:pPr marL="228600" indent="-228600">
              <a:buFont typeface="+mj-lt"/>
              <a:buAutoNum type="arabicPeriod"/>
            </a:pPr>
            <a:r>
              <a:rPr lang="en-US" baseline="0" dirty="0" smtClean="0"/>
              <a:t>CSS injection is added to the host web by using custom user action and JS entry</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E7BEDB-A90F-45E1-BAB6-C755226A9CD0}"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85648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App installed or app operation moves processing</a:t>
            </a:r>
            <a:r>
              <a:rPr lang="en-US" baseline="0" dirty="0" smtClean="0"/>
              <a:t> to app side</a:t>
            </a:r>
          </a:p>
          <a:p>
            <a:pPr marL="228600" indent="-228600">
              <a:buFont typeface="+mj-lt"/>
              <a:buAutoNum type="arabicPeriod"/>
            </a:pPr>
            <a:r>
              <a:rPr lang="en-US" baseline="0" dirty="0" smtClean="0"/>
              <a:t>App has needed assets and configurations stored somewhere</a:t>
            </a:r>
          </a:p>
          <a:p>
            <a:pPr marL="228600" indent="-228600">
              <a:buFont typeface="+mj-lt"/>
              <a:buAutoNum type="arabicPeriod"/>
            </a:pPr>
            <a:r>
              <a:rPr lang="en-US" baseline="0" dirty="0" smtClean="0"/>
              <a:t>Master page is uploaded to master page gallery and set as site master page</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E7BEDB-A90F-45E1-BAB6-C755226A9CD0}"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80227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App installed or app operation moves processing</a:t>
            </a:r>
            <a:r>
              <a:rPr lang="en-US" baseline="0" dirty="0" smtClean="0"/>
              <a:t> to app side</a:t>
            </a:r>
          </a:p>
          <a:p>
            <a:pPr marL="228600" indent="-228600">
              <a:buFont typeface="+mj-lt"/>
              <a:buAutoNum type="arabicPeriod"/>
            </a:pPr>
            <a:r>
              <a:rPr lang="en-US" baseline="0" dirty="0" smtClean="0"/>
              <a:t>App has needed assets and configurations stored somewhere</a:t>
            </a:r>
          </a:p>
          <a:p>
            <a:pPr marL="228600" indent="-228600">
              <a:buFont typeface="+mj-lt"/>
              <a:buAutoNum type="arabicPeriod"/>
            </a:pPr>
            <a:r>
              <a:rPr lang="en-US" baseline="0" dirty="0" smtClean="0"/>
              <a:t>Master page is uploaded to master page gallery and set as site master page</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E7BEDB-A90F-45E1-BAB6-C755226A9CD0}"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7271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7938" y="873125"/>
            <a:ext cx="3074987" cy="17303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1760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7938" y="873125"/>
            <a:ext cx="3074987" cy="17303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19966" y="8917422"/>
            <a:ext cx="980865" cy="469424"/>
          </a:xfrm>
          <a:prstGeom prst="rect">
            <a:avLst/>
          </a:prstGeom>
        </p:spPr>
        <p:txBody>
          <a:bodyPr/>
          <a:lstStyle/>
          <a:p>
            <a:fld id="{B4008EB6-D09E-4580-8CD6-DDB14511944F}" type="slidenum">
              <a:rPr lang="en-US" smtClean="0"/>
              <a:t>24</a:t>
            </a:fld>
            <a:endParaRPr lang="en-US" dirty="0"/>
          </a:p>
        </p:txBody>
      </p:sp>
      <p:sp>
        <p:nvSpPr>
          <p:cNvPr id="5" name="Header Placeholder 4"/>
          <p:cNvSpPr>
            <a:spLocks noGrp="1"/>
          </p:cNvSpPr>
          <p:nvPr>
            <p:ph type="hdr" sz="quarter" idx="11"/>
          </p:nvPr>
        </p:nvSpPr>
        <p:spPr>
          <a:xfrm>
            <a:off x="0" y="0"/>
            <a:ext cx="3077739" cy="469424"/>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917421"/>
            <a:ext cx="6119965" cy="469425"/>
          </a:xfrm>
          <a:prstGeom prst="rect">
            <a:avLst/>
          </a:prstGeom>
        </p:spPr>
        <p:txBody>
          <a:bodyPr/>
          <a:lstStyle/>
          <a:p>
            <a:pPr marL="238844" defTabSz="94197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844" defTabSz="94197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3386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11CC9F4-8CE0-4FCF-B89B-A8BD6D264B7D}" type="datetime1">
              <a:rPr lang="en-US" smtClean="0"/>
              <a:t>9/5/2014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313653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0"/>
            <a:ext cx="1516869" cy="399979"/>
          </a:xfrm>
          <a:prstGeom prst="rect">
            <a:avLst/>
          </a:prstGeom>
        </p:spPr>
      </p:pic>
      <p:sp>
        <p:nvSpPr>
          <p:cNvPr id="3" name="TextBox 2"/>
          <p:cNvSpPr txBox="1"/>
          <p:nvPr userDrawn="1"/>
        </p:nvSpPr>
        <p:spPr>
          <a:xfrm>
            <a:off x="2429301" y="0"/>
            <a:ext cx="7219665" cy="10218182"/>
          </a:xfrm>
          <a:prstGeom prst="rect">
            <a:avLst/>
          </a:prstGeom>
          <a:noFill/>
        </p:spPr>
        <p:txBody>
          <a:bodyPr wrap="square" lIns="0" tIns="0" rIns="0" bIns="0" rtlCol="0">
            <a:spAutoFit/>
          </a:bodyPr>
          <a:lstStyle/>
          <a:p>
            <a:r>
              <a:rPr lang="en-US" sz="16600" spc="-70" dirty="0" smtClean="0">
                <a:solidFill>
                  <a:srgbClr val="FF0000"/>
                </a:solidFill>
              </a:rPr>
              <a:t>WRONG TEMPLATE</a:t>
            </a:r>
          </a:p>
        </p:txBody>
      </p:sp>
    </p:spTree>
    <p:extLst>
      <p:ext uri="{BB962C8B-B14F-4D97-AF65-F5344CB8AC3E}">
        <p14:creationId xmlns:p14="http://schemas.microsoft.com/office/powerpoint/2010/main" val="59025687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3" name="TextBox 2"/>
          <p:cNvSpPr txBox="1"/>
          <p:nvPr userDrawn="1"/>
        </p:nvSpPr>
        <p:spPr>
          <a:xfrm>
            <a:off x="2429301" y="0"/>
            <a:ext cx="7219665" cy="10218182"/>
          </a:xfrm>
          <a:prstGeom prst="rect">
            <a:avLst/>
          </a:prstGeom>
          <a:noFill/>
        </p:spPr>
        <p:txBody>
          <a:bodyPr wrap="square" lIns="0" tIns="0" rIns="0" bIns="0" rtlCol="0">
            <a:spAutoFit/>
          </a:bodyPr>
          <a:lstStyle/>
          <a:p>
            <a:r>
              <a:rPr lang="en-US" sz="16600" spc="-70" dirty="0" smtClean="0">
                <a:solidFill>
                  <a:srgbClr val="FF0000"/>
                </a:solidFill>
              </a:rPr>
              <a:t>WRONG TEMPLATE</a:t>
            </a:r>
          </a:p>
        </p:txBody>
      </p:sp>
    </p:spTree>
    <p:extLst>
      <p:ext uri="{BB962C8B-B14F-4D97-AF65-F5344CB8AC3E}">
        <p14:creationId xmlns:p14="http://schemas.microsoft.com/office/powerpoint/2010/main" val="1838281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2429301" y="0"/>
            <a:ext cx="7219665" cy="10218182"/>
          </a:xfrm>
          <a:prstGeom prst="rect">
            <a:avLst/>
          </a:prstGeom>
          <a:noFill/>
        </p:spPr>
        <p:txBody>
          <a:bodyPr wrap="square" lIns="0" tIns="0" rIns="0" bIns="0" rtlCol="0">
            <a:spAutoFit/>
          </a:bodyPr>
          <a:lstStyle/>
          <a:p>
            <a:r>
              <a:rPr lang="en-US" sz="16600" spc="-70" dirty="0" smtClean="0">
                <a:solidFill>
                  <a:srgbClr val="FF0000"/>
                </a:solidFill>
              </a:rPr>
              <a:t>WRONG TEMPLATE</a:t>
            </a:r>
          </a:p>
        </p:txBody>
      </p:sp>
    </p:spTree>
    <p:extLst>
      <p:ext uri="{BB962C8B-B14F-4D97-AF65-F5344CB8AC3E}">
        <p14:creationId xmlns:p14="http://schemas.microsoft.com/office/powerpoint/2010/main" val="294144587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
        <p:nvSpPr>
          <p:cNvPr id="4" name="TextBox 3"/>
          <p:cNvSpPr txBox="1"/>
          <p:nvPr userDrawn="1"/>
        </p:nvSpPr>
        <p:spPr>
          <a:xfrm>
            <a:off x="2429301" y="0"/>
            <a:ext cx="7219665" cy="10218182"/>
          </a:xfrm>
          <a:prstGeom prst="rect">
            <a:avLst/>
          </a:prstGeom>
          <a:noFill/>
        </p:spPr>
        <p:txBody>
          <a:bodyPr wrap="square" lIns="0" tIns="0" rIns="0" bIns="0" rtlCol="0">
            <a:spAutoFit/>
          </a:bodyPr>
          <a:lstStyle/>
          <a:p>
            <a:r>
              <a:rPr lang="en-US" sz="16600" spc="-70" dirty="0" smtClean="0">
                <a:solidFill>
                  <a:srgbClr val="FF0000"/>
                </a:solidFill>
              </a:rPr>
              <a:t>WRONG TEMPLATE</a:t>
            </a:r>
          </a:p>
        </p:txBody>
      </p:sp>
    </p:spTree>
    <p:extLst>
      <p:ext uri="{BB962C8B-B14F-4D97-AF65-F5344CB8AC3E}">
        <p14:creationId xmlns:p14="http://schemas.microsoft.com/office/powerpoint/2010/main" val="2837147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7311996"/>
      </p:ext>
    </p:extLst>
  </p:cSld>
  <p:clrMap bg1="lt1" tx1="dk1" bg2="lt2" tx2="dk2" accent1="accent1" accent2="accent2" accent3="accent3" accent4="accent4" accent5="accent5" accent6="accent6" hlink="hlink" folHlink="folHlink"/>
  <p:sldLayoutIdLst>
    <p:sldLayoutId id="2147484239" r:id="rId1"/>
    <p:sldLayoutId id="2147484247" r:id="rId2"/>
    <p:sldLayoutId id="2147484249" r:id="rId3"/>
    <p:sldLayoutId id="2147484256" r:id="rId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3.emf"/><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31.png"/><Relationship Id="rId5" Type="http://schemas.openxmlformats.org/officeDocument/2006/relationships/image" Target="../media/image13.emf"/><Relationship Id="rId4" Type="http://schemas.openxmlformats.org/officeDocument/2006/relationships/image" Target="../media/image1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38.emf"/></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7.xml"/><Relationship Id="rId6" Type="http://schemas.openxmlformats.org/officeDocument/2006/relationships/image" Target="../media/image36.png"/><Relationship Id="rId5" Type="http://schemas.openxmlformats.org/officeDocument/2006/relationships/image" Target="../media/image13.emf"/><Relationship Id="rId4" Type="http://schemas.openxmlformats.org/officeDocument/2006/relationships/image" Target="../media/image1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27.xml"/><Relationship Id="rId6" Type="http://schemas.openxmlformats.org/officeDocument/2006/relationships/image" Target="../media/image12.emf"/><Relationship Id="rId5" Type="http://schemas.openxmlformats.org/officeDocument/2006/relationships/image" Target="../media/image47.emf"/><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p:txBody>
          <a:bodyPr/>
          <a:lstStyle/>
          <a:p>
            <a:r>
              <a:rPr lang="en-US" dirty="0" smtClean="0"/>
              <a:t>Branding with App model</a:t>
            </a:r>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900561" y="1900237"/>
            <a:ext cx="3223655" cy="1494080"/>
          </a:xfrm>
          <a:prstGeom prst="rect">
            <a:avLst/>
          </a:prstGeom>
          <a:ln>
            <a:solidFill>
              <a:schemeClr val="bg1">
                <a:lumMod val="50000"/>
              </a:schemeClr>
            </a:solidFill>
          </a:ln>
          <a:effectLst>
            <a:softEdge rad="12700"/>
          </a:effectLst>
        </p:spPr>
      </p:pic>
      <p:pic>
        <p:nvPicPr>
          <p:cNvPr id="170" name="Picture 169"/>
          <p:cNvPicPr>
            <a:picLocks noChangeAspect="1"/>
          </p:cNvPicPr>
          <p:nvPr/>
        </p:nvPicPr>
        <p:blipFill>
          <a:blip r:embed="rId4"/>
          <a:stretch>
            <a:fillRect/>
          </a:stretch>
        </p:blipFill>
        <p:spPr>
          <a:xfrm>
            <a:off x="2940547" y="2972186"/>
            <a:ext cx="2493943" cy="2278349"/>
          </a:xfrm>
          <a:prstGeom prst="rect">
            <a:avLst/>
          </a:prstGeom>
        </p:spPr>
      </p:pic>
      <p:sp>
        <p:nvSpPr>
          <p:cNvPr id="211" name="Title 210"/>
          <p:cNvSpPr>
            <a:spLocks noGrp="1"/>
          </p:cNvSpPr>
          <p:nvPr>
            <p:ph type="title"/>
          </p:nvPr>
        </p:nvSpPr>
        <p:spPr/>
        <p:txBody>
          <a:bodyPr/>
          <a:lstStyle/>
          <a:p>
            <a:r>
              <a:rPr lang="en-US" sz="4704" dirty="0"/>
              <a:t>Controlling CSS from App</a:t>
            </a:r>
          </a:p>
        </p:txBody>
      </p:sp>
      <p:cxnSp>
        <p:nvCxnSpPr>
          <p:cNvPr id="213" name="Straight Arrow Connector 212"/>
          <p:cNvCxnSpPr/>
          <p:nvPr/>
        </p:nvCxnSpPr>
        <p:spPr>
          <a:xfrm flipV="1">
            <a:off x="4250911" y="2706422"/>
            <a:ext cx="4370434" cy="13869"/>
          </a:xfrm>
          <a:prstGeom prst="straightConnector1">
            <a:avLst/>
          </a:prstGeom>
          <a:ln w="53975">
            <a:solidFill>
              <a:schemeClr val="bg2"/>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15" name="Group 214"/>
          <p:cNvGrpSpPr/>
          <p:nvPr/>
        </p:nvGrpSpPr>
        <p:grpSpPr>
          <a:xfrm>
            <a:off x="8400442" y="2363560"/>
            <a:ext cx="2366856" cy="1822397"/>
            <a:chOff x="9617374" y="4188001"/>
            <a:chExt cx="2414946" cy="1859424"/>
          </a:xfrm>
        </p:grpSpPr>
        <p:sp>
          <p:nvSpPr>
            <p:cNvPr id="210" name="Arc 209"/>
            <p:cNvSpPr/>
            <p:nvPr/>
          </p:nvSpPr>
          <p:spPr>
            <a:xfrm rot="7278327">
              <a:off x="9617374" y="5255425"/>
              <a:ext cx="792000" cy="792000"/>
            </a:xfrm>
            <a:prstGeom prst="arc">
              <a:avLst>
                <a:gd name="adj1" fmla="val 2097834"/>
                <a:gd name="adj2" fmla="val 366333"/>
              </a:avLst>
            </a:prstGeom>
            <a:ln w="57150">
              <a:solidFill>
                <a:schemeClr val="bg1">
                  <a:lumMod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69" name="Picture 168"/>
            <p:cNvPicPr>
              <a:picLocks noChangeAspect="1"/>
            </p:cNvPicPr>
            <p:nvPr/>
          </p:nvPicPr>
          <p:blipFill>
            <a:blip r:embed="rId5"/>
            <a:stretch>
              <a:fillRect/>
            </a:stretch>
          </p:blipFill>
          <p:spPr>
            <a:xfrm>
              <a:off x="9856187" y="4188001"/>
              <a:ext cx="2176133" cy="1691280"/>
            </a:xfrm>
            <a:prstGeom prst="rect">
              <a:avLst/>
            </a:prstGeom>
          </p:spPr>
        </p:pic>
      </p:grpSp>
      <p:grpSp>
        <p:nvGrpSpPr>
          <p:cNvPr id="229" name="Group 228"/>
          <p:cNvGrpSpPr/>
          <p:nvPr/>
        </p:nvGrpSpPr>
        <p:grpSpPr>
          <a:xfrm>
            <a:off x="8987615" y="4294711"/>
            <a:ext cx="1421373" cy="352831"/>
            <a:chOff x="9658449" y="5585534"/>
            <a:chExt cx="1450252" cy="360000"/>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23" tIns="33612" rIns="67223" bIns="33612" numCol="1" anchor="t" anchorCtr="0" compatLnSpc="1">
              <a:prstTxWarp prst="textNoShape">
                <a:avLst/>
              </a:prstTxWarp>
            </a:bodyPr>
            <a:lstStyle/>
            <a:p>
              <a:endParaRPr lang="en-US" sz="1764" dirty="0"/>
            </a:p>
          </p:txBody>
        </p:sp>
        <p:sp>
          <p:nvSpPr>
            <p:cNvPr id="228" name="TextBox 227"/>
            <p:cNvSpPr txBox="1"/>
            <p:nvPr/>
          </p:nvSpPr>
          <p:spPr>
            <a:xfrm>
              <a:off x="10165192" y="5601178"/>
              <a:ext cx="943509" cy="277059"/>
            </a:xfrm>
            <a:prstGeom prst="rect">
              <a:avLst/>
            </a:prstGeom>
            <a:noFill/>
            <a:ln>
              <a:noFill/>
            </a:ln>
          </p:spPr>
          <p:txBody>
            <a:bodyPr wrap="square" lIns="0" tIns="0" rIns="0" bIns="0" rtlCol="0">
              <a:spAutoFit/>
            </a:bodyPr>
            <a:lstStyle/>
            <a:p>
              <a:r>
                <a:rPr lang="en-US" sz="1764" spc="-52" dirty="0">
                  <a:latin typeface="Segoe UI Light" panose="020B0502040204020203" pitchFamily="34" charset="0"/>
                  <a:cs typeface="Segoe UI Light" panose="020B0502040204020203" pitchFamily="34" charset="0"/>
                </a:rPr>
                <a:t>Assets</a:t>
              </a:r>
            </a:p>
          </p:txBody>
        </p:sp>
      </p:grpSp>
      <p:cxnSp>
        <p:nvCxnSpPr>
          <p:cNvPr id="232" name="Straight Arrow Connector 231"/>
          <p:cNvCxnSpPr/>
          <p:nvPr/>
        </p:nvCxnSpPr>
        <p:spPr>
          <a:xfrm flipH="1" flipV="1">
            <a:off x="5309521" y="3788874"/>
            <a:ext cx="2945761" cy="16259"/>
          </a:xfrm>
          <a:prstGeom prst="straightConnector1">
            <a:avLst/>
          </a:prstGeom>
          <a:ln w="53975">
            <a:solidFill>
              <a:schemeClr val="bg2"/>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437560" y="2363561"/>
            <a:ext cx="514401" cy="514401"/>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grpSp>
        <p:nvGrpSpPr>
          <p:cNvPr id="248" name="Group 247"/>
          <p:cNvGrpSpPr/>
          <p:nvPr/>
        </p:nvGrpSpPr>
        <p:grpSpPr>
          <a:xfrm>
            <a:off x="7217277" y="3326891"/>
            <a:ext cx="514401" cy="514401"/>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3</a:t>
              </a:r>
            </a:p>
          </p:txBody>
        </p:sp>
      </p:grpSp>
      <p:grpSp>
        <p:nvGrpSpPr>
          <p:cNvPr id="251" name="Group 250"/>
          <p:cNvGrpSpPr/>
          <p:nvPr/>
        </p:nvGrpSpPr>
        <p:grpSpPr>
          <a:xfrm>
            <a:off x="10087742" y="4390341"/>
            <a:ext cx="514401" cy="514401"/>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2</a:t>
              </a:r>
            </a:p>
          </p:txBody>
        </p:sp>
      </p:grpSp>
      <p:sp>
        <p:nvSpPr>
          <p:cNvPr id="260" name="TextBox 259"/>
          <p:cNvSpPr txBox="1"/>
          <p:nvPr/>
        </p:nvSpPr>
        <p:spPr>
          <a:xfrm>
            <a:off x="6377331" y="3426895"/>
            <a:ext cx="1068320" cy="361978"/>
          </a:xfrm>
          <a:prstGeom prst="rect">
            <a:avLst/>
          </a:prstGeom>
          <a:noFill/>
        </p:spPr>
        <p:txBody>
          <a:bodyPr wrap="square" rtlCol="0">
            <a:spAutoFit/>
          </a:bodyPr>
          <a:lstStyle/>
          <a:p>
            <a:r>
              <a:rPr lang="en-US" sz="1764" b="1" i="1" dirty="0">
                <a:latin typeface="Segoe UI Light" panose="020B0502040204020203" pitchFamily="34" charset="0"/>
                <a:cs typeface="Segoe UI Light" panose="020B0502040204020203" pitchFamily="34" charset="0"/>
              </a:rPr>
              <a:t>CSOM</a:t>
            </a:r>
          </a:p>
        </p:txBody>
      </p:sp>
      <p:sp>
        <p:nvSpPr>
          <p:cNvPr id="35" name="TextBox 34"/>
          <p:cNvSpPr txBox="1"/>
          <p:nvPr/>
        </p:nvSpPr>
        <p:spPr>
          <a:xfrm>
            <a:off x="5662628" y="3857231"/>
            <a:ext cx="2617025" cy="1178477"/>
          </a:xfrm>
          <a:prstGeom prst="rect">
            <a:avLst/>
          </a:prstGeom>
          <a:noFill/>
        </p:spPr>
        <p:txBody>
          <a:bodyPr wrap="square" rtlCol="0">
            <a:spAutoFit/>
          </a:bodyPr>
          <a:lstStyle/>
          <a:p>
            <a:pPr marL="280037" indent="-280037">
              <a:buFont typeface="Arial" panose="020B0604020202020204" pitchFamily="34" charset="0"/>
              <a:buChar char="•"/>
            </a:pPr>
            <a:r>
              <a:rPr lang="en-US" sz="1764" i="1" dirty="0">
                <a:latin typeface="Segoe UI Light" panose="020B0502040204020203" pitchFamily="34" charset="0"/>
                <a:cs typeface="Segoe UI Light" panose="020B0502040204020203" pitchFamily="34" charset="0"/>
              </a:rPr>
              <a:t>Upload CSS</a:t>
            </a:r>
          </a:p>
          <a:p>
            <a:pPr marL="280037" indent="-280037">
              <a:buFont typeface="Arial" panose="020B0604020202020204" pitchFamily="34" charset="0"/>
              <a:buChar char="•"/>
            </a:pPr>
            <a:r>
              <a:rPr lang="en-US" sz="1764" i="1" dirty="0">
                <a:latin typeface="Segoe UI Light" panose="020B0502040204020203" pitchFamily="34" charset="0"/>
                <a:cs typeface="Segoe UI Light" panose="020B0502040204020203" pitchFamily="34" charset="0"/>
              </a:rPr>
              <a:t>Set JS Injection for CSS to be executed in page process</a:t>
            </a:r>
          </a:p>
        </p:txBody>
      </p:sp>
    </p:spTree>
    <p:extLst>
      <p:ext uri="{BB962C8B-B14F-4D97-AF65-F5344CB8AC3E}">
        <p14:creationId xmlns:p14="http://schemas.microsoft.com/office/powerpoint/2010/main" val="664760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p:cTn id="10" dur="500"/>
                                        <p:tgtEl>
                                          <p:spTgt spid="245"/>
                                        </p:tgtEl>
                                      </p:cBhvr>
                                    </p:animEffect>
                                  </p:childTnLst>
                                </p:cTn>
                              </p:par>
                              <p:par>
                                <p:cTn id="11" presetID="10" presetClass="entr" presetSubtype="0" fill="hold"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9"/>
                                        </p:tgtEl>
                                        <p:attrNameLst>
                                          <p:attrName>style.visibility</p:attrName>
                                        </p:attrNameLst>
                                      </p:cBhvr>
                                      <p:to>
                                        <p:strVal val="visible"/>
                                      </p:to>
                                    </p:set>
                                    <p:animEffect transition="in" filter="fade">
                                      <p:cBhvr>
                                        <p:cTn id="18" dur="500"/>
                                        <p:tgtEl>
                                          <p:spTgt spid="229"/>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8"/>
                                        </p:tgtEl>
                                        <p:attrNameLst>
                                          <p:attrName>style.visibility</p:attrName>
                                        </p:attrNameLst>
                                      </p:cBhvr>
                                      <p:to>
                                        <p:strVal val="visible"/>
                                      </p:to>
                                    </p:set>
                                    <p:animEffect transition="in" filter="fade">
                                      <p:cBhvr>
                                        <p:cTn id="26" dur="500"/>
                                        <p:tgtEl>
                                          <p:spTgt spid="24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0"/>
                                        </p:tgtEl>
                                        <p:attrNameLst>
                                          <p:attrName>style.visibility</p:attrName>
                                        </p:attrNameLst>
                                      </p:cBhvr>
                                      <p:to>
                                        <p:strVal val="visible"/>
                                      </p:to>
                                    </p:set>
                                    <p:animEffect transition="in" filter="fade">
                                      <p:cBhvr>
                                        <p:cTn id="32" dur="500"/>
                                        <p:tgtEl>
                                          <p:spTgt spid="260"/>
                                        </p:tgtEl>
                                      </p:cBhvr>
                                    </p:animEffect>
                                  </p:childTnLst>
                                </p:cTn>
                              </p:par>
                              <p:par>
                                <p:cTn id="33" presetID="10" presetClass="entr" presetSubtype="0" fill="hold" nodeType="withEffect">
                                  <p:stCondLst>
                                    <p:cond delay="0"/>
                                  </p:stCondLst>
                                  <p:childTnLst>
                                    <p:set>
                                      <p:cBhvr>
                                        <p:cTn id="34" dur="1" fill="hold">
                                          <p:stCondLst>
                                            <p:cond delay="0"/>
                                          </p:stCondLst>
                                        </p:cTn>
                                        <p:tgtEl>
                                          <p:spTgt spid="232"/>
                                        </p:tgtEl>
                                        <p:attrNameLst>
                                          <p:attrName>style.visibility</p:attrName>
                                        </p:attrNameLst>
                                      </p:cBhvr>
                                      <p:to>
                                        <p:strVal val="visible"/>
                                      </p:to>
                                    </p:set>
                                    <p:animEffect transition="in" filter="fade">
                                      <p:cBhvr>
                                        <p:cTn id="35"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CSS</a:t>
            </a:r>
            <a:endParaRPr lang="en-US" sz="5400" dirty="0"/>
          </a:p>
        </p:txBody>
      </p:sp>
    </p:spTree>
    <p:extLst>
      <p:ext uri="{BB962C8B-B14F-4D97-AF65-F5344CB8AC3E}">
        <p14:creationId xmlns:p14="http://schemas.microsoft.com/office/powerpoint/2010/main" val="4153177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Master page on non-publishing sites</a:t>
            </a:r>
            <a:endParaRPr lang="en-US" dirty="0"/>
          </a:p>
        </p:txBody>
      </p:sp>
    </p:spTree>
    <p:extLst>
      <p:ext uri="{BB962C8B-B14F-4D97-AF65-F5344CB8AC3E}">
        <p14:creationId xmlns:p14="http://schemas.microsoft.com/office/powerpoint/2010/main" val="32351128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Should you do this?</a:t>
            </a:r>
            <a:endParaRPr lang="en-US" dirty="0"/>
          </a:p>
        </p:txBody>
      </p:sp>
      <p:sp>
        <p:nvSpPr>
          <p:cNvPr id="4" name="Text Placeholder 3"/>
          <p:cNvSpPr>
            <a:spLocks noGrp="1"/>
          </p:cNvSpPr>
          <p:nvPr>
            <p:ph type="body" sz="quarter" idx="10"/>
          </p:nvPr>
        </p:nvSpPr>
        <p:spPr>
          <a:xfrm>
            <a:off x="519112" y="1447799"/>
            <a:ext cx="11149013" cy="3991948"/>
          </a:xfrm>
        </p:spPr>
        <p:txBody>
          <a:bodyPr/>
          <a:lstStyle/>
          <a:p>
            <a:r>
              <a:rPr lang="en-US" dirty="0" smtClean="0"/>
              <a:t>It’s strongly advised to not use a custom master pages on non-publishing pages:</a:t>
            </a:r>
          </a:p>
          <a:p>
            <a:pPr lvl="1"/>
            <a:r>
              <a:rPr lang="en-US" dirty="0" smtClean="0"/>
              <a:t>Microsoft is continuously improving the Office 365 service and this means that we regularly update the existing master pages. Having your own master pages will mean that you’ll need to keep up with Microsoft’s changes in order to leverage all features and keep up with the default user experience Microsoft is offering</a:t>
            </a:r>
          </a:p>
          <a:p>
            <a:pPr lvl="1"/>
            <a:r>
              <a:rPr lang="en-US" dirty="0" smtClean="0"/>
              <a:t>It’s better to use custom CSS and JavaScript to create the desired user experience</a:t>
            </a:r>
            <a:endParaRPr lang="en-US" dirty="0"/>
          </a:p>
        </p:txBody>
      </p:sp>
    </p:spTree>
    <p:extLst>
      <p:ext uri="{BB962C8B-B14F-4D97-AF65-F5344CB8AC3E}">
        <p14:creationId xmlns:p14="http://schemas.microsoft.com/office/powerpoint/2010/main" val="41785557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900561" y="1900237"/>
            <a:ext cx="3223655" cy="1494080"/>
          </a:xfrm>
          <a:prstGeom prst="rect">
            <a:avLst/>
          </a:prstGeom>
          <a:ln>
            <a:solidFill>
              <a:schemeClr val="bg1">
                <a:lumMod val="50000"/>
              </a:schemeClr>
            </a:solidFill>
          </a:ln>
          <a:effectLst>
            <a:softEdge rad="12700"/>
          </a:effectLst>
        </p:spPr>
      </p:pic>
      <p:pic>
        <p:nvPicPr>
          <p:cNvPr id="170" name="Picture 169"/>
          <p:cNvPicPr>
            <a:picLocks noChangeAspect="1"/>
          </p:cNvPicPr>
          <p:nvPr/>
        </p:nvPicPr>
        <p:blipFill>
          <a:blip r:embed="rId4"/>
          <a:stretch>
            <a:fillRect/>
          </a:stretch>
        </p:blipFill>
        <p:spPr>
          <a:xfrm>
            <a:off x="2940547" y="2972186"/>
            <a:ext cx="2493943" cy="2278349"/>
          </a:xfrm>
          <a:prstGeom prst="rect">
            <a:avLst/>
          </a:prstGeom>
        </p:spPr>
      </p:pic>
      <p:sp>
        <p:nvSpPr>
          <p:cNvPr id="211" name="Title 210"/>
          <p:cNvSpPr>
            <a:spLocks noGrp="1"/>
          </p:cNvSpPr>
          <p:nvPr>
            <p:ph type="title"/>
          </p:nvPr>
        </p:nvSpPr>
        <p:spPr/>
        <p:txBody>
          <a:bodyPr/>
          <a:lstStyle/>
          <a:p>
            <a:r>
              <a:rPr lang="en-US" sz="4704" dirty="0"/>
              <a:t>Controlling </a:t>
            </a:r>
            <a:r>
              <a:rPr lang="en-US" sz="4704" dirty="0" err="1" smtClean="0"/>
              <a:t>MasterPage</a:t>
            </a:r>
            <a:r>
              <a:rPr lang="en-US" sz="4704" dirty="0" smtClean="0"/>
              <a:t> </a:t>
            </a:r>
            <a:r>
              <a:rPr lang="en-US" sz="4704" dirty="0"/>
              <a:t>from App</a:t>
            </a:r>
          </a:p>
        </p:txBody>
      </p:sp>
      <p:cxnSp>
        <p:nvCxnSpPr>
          <p:cNvPr id="213" name="Straight Arrow Connector 212"/>
          <p:cNvCxnSpPr/>
          <p:nvPr/>
        </p:nvCxnSpPr>
        <p:spPr>
          <a:xfrm flipV="1">
            <a:off x="4250911" y="2706422"/>
            <a:ext cx="4370434" cy="13869"/>
          </a:xfrm>
          <a:prstGeom prst="straightConnector1">
            <a:avLst/>
          </a:prstGeom>
          <a:ln w="53975">
            <a:solidFill>
              <a:schemeClr val="bg2"/>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15" name="Group 214"/>
          <p:cNvGrpSpPr/>
          <p:nvPr/>
        </p:nvGrpSpPr>
        <p:grpSpPr>
          <a:xfrm>
            <a:off x="8400442" y="2363560"/>
            <a:ext cx="2366856" cy="1822397"/>
            <a:chOff x="9617374" y="4188001"/>
            <a:chExt cx="2414946" cy="1859424"/>
          </a:xfrm>
        </p:grpSpPr>
        <p:sp>
          <p:nvSpPr>
            <p:cNvPr id="210" name="Arc 209"/>
            <p:cNvSpPr/>
            <p:nvPr/>
          </p:nvSpPr>
          <p:spPr>
            <a:xfrm rot="7278327">
              <a:off x="9617374" y="5255425"/>
              <a:ext cx="792000" cy="792000"/>
            </a:xfrm>
            <a:prstGeom prst="arc">
              <a:avLst>
                <a:gd name="adj1" fmla="val 2097834"/>
                <a:gd name="adj2" fmla="val 366333"/>
              </a:avLst>
            </a:prstGeom>
            <a:ln w="57150">
              <a:solidFill>
                <a:schemeClr val="bg1">
                  <a:lumMod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69" name="Picture 168"/>
            <p:cNvPicPr>
              <a:picLocks noChangeAspect="1"/>
            </p:cNvPicPr>
            <p:nvPr/>
          </p:nvPicPr>
          <p:blipFill>
            <a:blip r:embed="rId5"/>
            <a:stretch>
              <a:fillRect/>
            </a:stretch>
          </p:blipFill>
          <p:spPr>
            <a:xfrm>
              <a:off x="9856187" y="4188001"/>
              <a:ext cx="2176133" cy="1691280"/>
            </a:xfrm>
            <a:prstGeom prst="rect">
              <a:avLst/>
            </a:prstGeom>
          </p:spPr>
        </p:pic>
      </p:grpSp>
      <p:grpSp>
        <p:nvGrpSpPr>
          <p:cNvPr id="229" name="Group 228"/>
          <p:cNvGrpSpPr/>
          <p:nvPr/>
        </p:nvGrpSpPr>
        <p:grpSpPr>
          <a:xfrm>
            <a:off x="8987615" y="4294711"/>
            <a:ext cx="1421373" cy="352831"/>
            <a:chOff x="9658449" y="5585534"/>
            <a:chExt cx="1450252" cy="360000"/>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23" tIns="33612" rIns="67223" bIns="33612" numCol="1" anchor="t" anchorCtr="0" compatLnSpc="1">
              <a:prstTxWarp prst="textNoShape">
                <a:avLst/>
              </a:prstTxWarp>
            </a:bodyPr>
            <a:lstStyle/>
            <a:p>
              <a:endParaRPr lang="en-US" sz="1764" dirty="0"/>
            </a:p>
          </p:txBody>
        </p:sp>
        <p:sp>
          <p:nvSpPr>
            <p:cNvPr id="228" name="TextBox 227"/>
            <p:cNvSpPr txBox="1"/>
            <p:nvPr/>
          </p:nvSpPr>
          <p:spPr>
            <a:xfrm>
              <a:off x="10165192" y="5601178"/>
              <a:ext cx="943509" cy="277059"/>
            </a:xfrm>
            <a:prstGeom prst="rect">
              <a:avLst/>
            </a:prstGeom>
            <a:noFill/>
            <a:ln>
              <a:noFill/>
            </a:ln>
          </p:spPr>
          <p:txBody>
            <a:bodyPr wrap="square" lIns="0" tIns="0" rIns="0" bIns="0" rtlCol="0">
              <a:spAutoFit/>
            </a:bodyPr>
            <a:lstStyle/>
            <a:p>
              <a:r>
                <a:rPr lang="en-US" sz="1764" spc="-52" dirty="0" smtClean="0">
                  <a:latin typeface="Segoe UI Light" panose="020B0502040204020203" pitchFamily="34" charset="0"/>
                  <a:cs typeface="Segoe UI Light" panose="020B0502040204020203" pitchFamily="34" charset="0"/>
                </a:rPr>
                <a:t>Master</a:t>
              </a:r>
              <a:endParaRPr lang="en-US" sz="1764" spc="-52" dirty="0">
                <a:latin typeface="Segoe UI Light" panose="020B0502040204020203" pitchFamily="34" charset="0"/>
                <a:cs typeface="Segoe UI Light" panose="020B0502040204020203" pitchFamily="34" charset="0"/>
              </a:endParaRPr>
            </a:p>
          </p:txBody>
        </p:sp>
      </p:grpSp>
      <p:cxnSp>
        <p:nvCxnSpPr>
          <p:cNvPr id="232" name="Straight Arrow Connector 231"/>
          <p:cNvCxnSpPr/>
          <p:nvPr/>
        </p:nvCxnSpPr>
        <p:spPr>
          <a:xfrm flipH="1" flipV="1">
            <a:off x="5309521" y="3788874"/>
            <a:ext cx="2945761" cy="16259"/>
          </a:xfrm>
          <a:prstGeom prst="straightConnector1">
            <a:avLst/>
          </a:prstGeom>
          <a:ln w="53975">
            <a:solidFill>
              <a:schemeClr val="bg2"/>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437560" y="2363561"/>
            <a:ext cx="514401" cy="514401"/>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grpSp>
        <p:nvGrpSpPr>
          <p:cNvPr id="248" name="Group 247"/>
          <p:cNvGrpSpPr/>
          <p:nvPr/>
        </p:nvGrpSpPr>
        <p:grpSpPr>
          <a:xfrm>
            <a:off x="7217277" y="3326891"/>
            <a:ext cx="514401" cy="514401"/>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3</a:t>
              </a:r>
            </a:p>
          </p:txBody>
        </p:sp>
      </p:grpSp>
      <p:grpSp>
        <p:nvGrpSpPr>
          <p:cNvPr id="251" name="Group 250"/>
          <p:cNvGrpSpPr/>
          <p:nvPr/>
        </p:nvGrpSpPr>
        <p:grpSpPr>
          <a:xfrm>
            <a:off x="10087742" y="4390341"/>
            <a:ext cx="514401" cy="514401"/>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2</a:t>
              </a:r>
            </a:p>
          </p:txBody>
        </p:sp>
      </p:grpSp>
      <p:sp>
        <p:nvSpPr>
          <p:cNvPr id="260" name="TextBox 259"/>
          <p:cNvSpPr txBox="1"/>
          <p:nvPr/>
        </p:nvSpPr>
        <p:spPr>
          <a:xfrm>
            <a:off x="6377331" y="3426895"/>
            <a:ext cx="1068320" cy="361978"/>
          </a:xfrm>
          <a:prstGeom prst="rect">
            <a:avLst/>
          </a:prstGeom>
          <a:noFill/>
        </p:spPr>
        <p:txBody>
          <a:bodyPr wrap="square" rtlCol="0">
            <a:spAutoFit/>
          </a:bodyPr>
          <a:lstStyle/>
          <a:p>
            <a:r>
              <a:rPr lang="en-US" sz="1764" b="1" i="1" dirty="0">
                <a:latin typeface="Segoe UI Light" panose="020B0502040204020203" pitchFamily="34" charset="0"/>
                <a:cs typeface="Segoe UI Light" panose="020B0502040204020203" pitchFamily="34" charset="0"/>
              </a:rPr>
              <a:t>CSOM</a:t>
            </a:r>
          </a:p>
        </p:txBody>
      </p:sp>
      <p:sp>
        <p:nvSpPr>
          <p:cNvPr id="35" name="TextBox 34"/>
          <p:cNvSpPr txBox="1"/>
          <p:nvPr/>
        </p:nvSpPr>
        <p:spPr>
          <a:xfrm>
            <a:off x="5662628" y="3857231"/>
            <a:ext cx="2617025" cy="906787"/>
          </a:xfrm>
          <a:prstGeom prst="rect">
            <a:avLst/>
          </a:prstGeom>
          <a:noFill/>
        </p:spPr>
        <p:txBody>
          <a:bodyPr wrap="square" rtlCol="0">
            <a:spAutoFit/>
          </a:bodyPr>
          <a:lstStyle/>
          <a:p>
            <a:pPr marL="280037" indent="-280037">
              <a:buFont typeface="Arial" panose="020B0604020202020204" pitchFamily="34" charset="0"/>
              <a:buChar char="•"/>
            </a:pPr>
            <a:r>
              <a:rPr lang="en-US" sz="1764" i="1" dirty="0">
                <a:latin typeface="Segoe UI Light" panose="020B0502040204020203" pitchFamily="34" charset="0"/>
                <a:cs typeface="Segoe UI Light" panose="020B0502040204020203" pitchFamily="34" charset="0"/>
              </a:rPr>
              <a:t>Upload </a:t>
            </a:r>
            <a:r>
              <a:rPr lang="en-US" sz="1764" i="1" dirty="0" smtClean="0">
                <a:latin typeface="Segoe UI Light" panose="020B0502040204020203" pitchFamily="34" charset="0"/>
                <a:cs typeface="Segoe UI Light" panose="020B0502040204020203" pitchFamily="34" charset="0"/>
              </a:rPr>
              <a:t>master page</a:t>
            </a:r>
            <a:endParaRPr lang="en-US" sz="1764" i="1" dirty="0">
              <a:latin typeface="Segoe UI Light" panose="020B0502040204020203" pitchFamily="34" charset="0"/>
              <a:cs typeface="Segoe UI Light" panose="020B0502040204020203" pitchFamily="34" charset="0"/>
            </a:endParaRPr>
          </a:p>
          <a:p>
            <a:pPr marL="280037" indent="-280037">
              <a:buFont typeface="Arial" panose="020B0604020202020204" pitchFamily="34" charset="0"/>
              <a:buChar char="•"/>
            </a:pPr>
            <a:r>
              <a:rPr lang="en-US" sz="1764" i="1" dirty="0">
                <a:latin typeface="Segoe UI Light" panose="020B0502040204020203" pitchFamily="34" charset="0"/>
                <a:cs typeface="Segoe UI Light" panose="020B0502040204020203" pitchFamily="34" charset="0"/>
              </a:rPr>
              <a:t>Set </a:t>
            </a:r>
            <a:r>
              <a:rPr lang="en-US" sz="1764" i="1" dirty="0" smtClean="0">
                <a:latin typeface="Segoe UI Light" panose="020B0502040204020203" pitchFamily="34" charset="0"/>
                <a:cs typeface="Segoe UI Light" panose="020B0502040204020203" pitchFamily="34" charset="0"/>
              </a:rPr>
              <a:t>site master page using CSOM</a:t>
            </a:r>
            <a:endParaRPr lang="en-US" sz="1764"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45939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p:cTn id="10" dur="500"/>
                                        <p:tgtEl>
                                          <p:spTgt spid="245"/>
                                        </p:tgtEl>
                                      </p:cBhvr>
                                    </p:animEffect>
                                  </p:childTnLst>
                                </p:cTn>
                              </p:par>
                              <p:par>
                                <p:cTn id="11" presetID="10" presetClass="entr" presetSubtype="0" fill="hold"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9"/>
                                        </p:tgtEl>
                                        <p:attrNameLst>
                                          <p:attrName>style.visibility</p:attrName>
                                        </p:attrNameLst>
                                      </p:cBhvr>
                                      <p:to>
                                        <p:strVal val="visible"/>
                                      </p:to>
                                    </p:set>
                                    <p:animEffect transition="in" filter="fade">
                                      <p:cBhvr>
                                        <p:cTn id="18" dur="500"/>
                                        <p:tgtEl>
                                          <p:spTgt spid="229"/>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8"/>
                                        </p:tgtEl>
                                        <p:attrNameLst>
                                          <p:attrName>style.visibility</p:attrName>
                                        </p:attrNameLst>
                                      </p:cBhvr>
                                      <p:to>
                                        <p:strVal val="visible"/>
                                      </p:to>
                                    </p:set>
                                    <p:animEffect transition="in" filter="fade">
                                      <p:cBhvr>
                                        <p:cTn id="26" dur="500"/>
                                        <p:tgtEl>
                                          <p:spTgt spid="24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0"/>
                                        </p:tgtEl>
                                        <p:attrNameLst>
                                          <p:attrName>style.visibility</p:attrName>
                                        </p:attrNameLst>
                                      </p:cBhvr>
                                      <p:to>
                                        <p:strVal val="visible"/>
                                      </p:to>
                                    </p:set>
                                    <p:animEffect transition="in" filter="fade">
                                      <p:cBhvr>
                                        <p:cTn id="32" dur="500"/>
                                        <p:tgtEl>
                                          <p:spTgt spid="260"/>
                                        </p:tgtEl>
                                      </p:cBhvr>
                                    </p:animEffect>
                                  </p:childTnLst>
                                </p:cTn>
                              </p:par>
                              <p:par>
                                <p:cTn id="33" presetID="10" presetClass="entr" presetSubtype="0" fill="hold" nodeType="withEffect">
                                  <p:stCondLst>
                                    <p:cond delay="0"/>
                                  </p:stCondLst>
                                  <p:childTnLst>
                                    <p:set>
                                      <p:cBhvr>
                                        <p:cTn id="34" dur="1" fill="hold">
                                          <p:stCondLst>
                                            <p:cond delay="0"/>
                                          </p:stCondLst>
                                        </p:cTn>
                                        <p:tgtEl>
                                          <p:spTgt spid="232"/>
                                        </p:tgtEl>
                                        <p:attrNameLst>
                                          <p:attrName>style.visibility</p:attrName>
                                        </p:attrNameLst>
                                      </p:cBhvr>
                                      <p:to>
                                        <p:strVal val="visible"/>
                                      </p:to>
                                    </p:set>
                                    <p:animEffect transition="in" filter="fade">
                                      <p:cBhvr>
                                        <p:cTn id="35"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pPr lvl="0"/>
            <a:r>
              <a:rPr lang="en-US" dirty="0" smtClean="0"/>
              <a:t>Master Page</a:t>
            </a:r>
            <a:endParaRPr lang="en-US" dirty="0"/>
          </a:p>
        </p:txBody>
      </p:sp>
    </p:spTree>
    <p:extLst>
      <p:ext uri="{BB962C8B-B14F-4D97-AF65-F5344CB8AC3E}">
        <p14:creationId xmlns:p14="http://schemas.microsoft.com/office/powerpoint/2010/main" val="880821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smtClean="0"/>
              <a:t>Master page and page layouts on publishing sites</a:t>
            </a:r>
            <a:endParaRPr lang="en-US" sz="8000" dirty="0"/>
          </a:p>
        </p:txBody>
      </p:sp>
    </p:spTree>
    <p:extLst>
      <p:ext uri="{BB962C8B-B14F-4D97-AF65-F5344CB8AC3E}">
        <p14:creationId xmlns:p14="http://schemas.microsoft.com/office/powerpoint/2010/main" val="11361933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900561" y="1900237"/>
            <a:ext cx="3223655" cy="1494080"/>
          </a:xfrm>
          <a:prstGeom prst="rect">
            <a:avLst/>
          </a:prstGeom>
          <a:ln>
            <a:solidFill>
              <a:schemeClr val="bg1">
                <a:lumMod val="50000"/>
              </a:schemeClr>
            </a:solidFill>
          </a:ln>
          <a:effectLst>
            <a:softEdge rad="12700"/>
          </a:effectLst>
        </p:spPr>
      </p:pic>
      <p:pic>
        <p:nvPicPr>
          <p:cNvPr id="170" name="Picture 169"/>
          <p:cNvPicPr>
            <a:picLocks noChangeAspect="1"/>
          </p:cNvPicPr>
          <p:nvPr/>
        </p:nvPicPr>
        <p:blipFill>
          <a:blip r:embed="rId4"/>
          <a:stretch>
            <a:fillRect/>
          </a:stretch>
        </p:blipFill>
        <p:spPr>
          <a:xfrm>
            <a:off x="2940547" y="2972186"/>
            <a:ext cx="2493943" cy="2278349"/>
          </a:xfrm>
          <a:prstGeom prst="rect">
            <a:avLst/>
          </a:prstGeom>
        </p:spPr>
      </p:pic>
      <p:sp>
        <p:nvSpPr>
          <p:cNvPr id="211" name="Title 210"/>
          <p:cNvSpPr>
            <a:spLocks noGrp="1"/>
          </p:cNvSpPr>
          <p:nvPr>
            <p:ph type="title"/>
          </p:nvPr>
        </p:nvSpPr>
        <p:spPr/>
        <p:txBody>
          <a:bodyPr/>
          <a:lstStyle/>
          <a:p>
            <a:r>
              <a:rPr lang="en-US" sz="4704" dirty="0"/>
              <a:t>Controlling </a:t>
            </a:r>
            <a:r>
              <a:rPr lang="en-US" sz="4704" dirty="0" smtClean="0"/>
              <a:t>Master page and page layouts from </a:t>
            </a:r>
            <a:r>
              <a:rPr lang="en-US" sz="4704" dirty="0"/>
              <a:t>App</a:t>
            </a:r>
          </a:p>
        </p:txBody>
      </p:sp>
      <p:cxnSp>
        <p:nvCxnSpPr>
          <p:cNvPr id="213" name="Straight Arrow Connector 212"/>
          <p:cNvCxnSpPr/>
          <p:nvPr/>
        </p:nvCxnSpPr>
        <p:spPr>
          <a:xfrm flipV="1">
            <a:off x="4250911" y="2706422"/>
            <a:ext cx="4370434" cy="13869"/>
          </a:xfrm>
          <a:prstGeom prst="straightConnector1">
            <a:avLst/>
          </a:prstGeom>
          <a:ln w="53975">
            <a:solidFill>
              <a:schemeClr val="bg2"/>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15" name="Group 214"/>
          <p:cNvGrpSpPr/>
          <p:nvPr/>
        </p:nvGrpSpPr>
        <p:grpSpPr>
          <a:xfrm>
            <a:off x="8400442" y="2363560"/>
            <a:ext cx="2366856" cy="1822397"/>
            <a:chOff x="9617374" y="4188001"/>
            <a:chExt cx="2414946" cy="1859424"/>
          </a:xfrm>
        </p:grpSpPr>
        <p:sp>
          <p:nvSpPr>
            <p:cNvPr id="210" name="Arc 209"/>
            <p:cNvSpPr/>
            <p:nvPr/>
          </p:nvSpPr>
          <p:spPr>
            <a:xfrm rot="7278327">
              <a:off x="9617374" y="5255425"/>
              <a:ext cx="792000" cy="792000"/>
            </a:xfrm>
            <a:prstGeom prst="arc">
              <a:avLst>
                <a:gd name="adj1" fmla="val 2097834"/>
                <a:gd name="adj2" fmla="val 366333"/>
              </a:avLst>
            </a:prstGeom>
            <a:ln w="57150">
              <a:solidFill>
                <a:schemeClr val="bg1">
                  <a:lumMod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69" name="Picture 168"/>
            <p:cNvPicPr>
              <a:picLocks noChangeAspect="1"/>
            </p:cNvPicPr>
            <p:nvPr/>
          </p:nvPicPr>
          <p:blipFill>
            <a:blip r:embed="rId5"/>
            <a:stretch>
              <a:fillRect/>
            </a:stretch>
          </p:blipFill>
          <p:spPr>
            <a:xfrm>
              <a:off x="9856187" y="4188001"/>
              <a:ext cx="2176133" cy="1691280"/>
            </a:xfrm>
            <a:prstGeom prst="rect">
              <a:avLst/>
            </a:prstGeom>
          </p:spPr>
        </p:pic>
      </p:grpSp>
      <p:grpSp>
        <p:nvGrpSpPr>
          <p:cNvPr id="229" name="Group 228"/>
          <p:cNvGrpSpPr/>
          <p:nvPr/>
        </p:nvGrpSpPr>
        <p:grpSpPr>
          <a:xfrm>
            <a:off x="8987615" y="4294710"/>
            <a:ext cx="1779683" cy="558301"/>
            <a:chOff x="9658449" y="5585534"/>
            <a:chExt cx="1815842" cy="569645"/>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23" tIns="33612" rIns="67223" bIns="33612" numCol="1" anchor="t" anchorCtr="0" compatLnSpc="1">
              <a:prstTxWarp prst="textNoShape">
                <a:avLst/>
              </a:prstTxWarp>
            </a:bodyPr>
            <a:lstStyle/>
            <a:p>
              <a:endParaRPr lang="en-US" sz="1764" dirty="0"/>
            </a:p>
          </p:txBody>
        </p:sp>
        <p:sp>
          <p:nvSpPr>
            <p:cNvPr id="228" name="TextBox 227"/>
            <p:cNvSpPr txBox="1"/>
            <p:nvPr/>
          </p:nvSpPr>
          <p:spPr>
            <a:xfrm>
              <a:off x="10165192" y="5601178"/>
              <a:ext cx="1309099" cy="554001"/>
            </a:xfrm>
            <a:prstGeom prst="rect">
              <a:avLst/>
            </a:prstGeom>
            <a:noFill/>
            <a:ln>
              <a:noFill/>
            </a:ln>
          </p:spPr>
          <p:txBody>
            <a:bodyPr wrap="square" lIns="0" tIns="0" rIns="0" bIns="0" rtlCol="0">
              <a:spAutoFit/>
            </a:bodyPr>
            <a:lstStyle/>
            <a:p>
              <a:r>
                <a:rPr lang="en-US" sz="1764" spc="-52" dirty="0" smtClean="0">
                  <a:latin typeface="Segoe UI Light" panose="020B0502040204020203" pitchFamily="34" charset="0"/>
                  <a:cs typeface="Segoe UI Light" panose="020B0502040204020203" pitchFamily="34" charset="0"/>
                </a:rPr>
                <a:t>Master</a:t>
              </a:r>
            </a:p>
            <a:p>
              <a:r>
                <a:rPr lang="en-US" sz="1764" spc="-52" dirty="0" smtClean="0">
                  <a:latin typeface="Segoe UI Light" panose="020B0502040204020203" pitchFamily="34" charset="0"/>
                  <a:cs typeface="Segoe UI Light" panose="020B0502040204020203" pitchFamily="34" charset="0"/>
                </a:rPr>
                <a:t>Page layouts</a:t>
              </a:r>
              <a:endParaRPr lang="en-US" sz="1764" spc="-52" dirty="0">
                <a:latin typeface="Segoe UI Light" panose="020B0502040204020203" pitchFamily="34" charset="0"/>
                <a:cs typeface="Segoe UI Light" panose="020B0502040204020203" pitchFamily="34" charset="0"/>
              </a:endParaRPr>
            </a:p>
          </p:txBody>
        </p:sp>
      </p:grpSp>
      <p:cxnSp>
        <p:nvCxnSpPr>
          <p:cNvPr id="232" name="Straight Arrow Connector 231"/>
          <p:cNvCxnSpPr/>
          <p:nvPr/>
        </p:nvCxnSpPr>
        <p:spPr>
          <a:xfrm flipH="1" flipV="1">
            <a:off x="5309521" y="3788874"/>
            <a:ext cx="2945761" cy="16259"/>
          </a:xfrm>
          <a:prstGeom prst="straightConnector1">
            <a:avLst/>
          </a:prstGeom>
          <a:ln w="53975">
            <a:solidFill>
              <a:schemeClr val="bg2"/>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437560" y="2363561"/>
            <a:ext cx="514401" cy="514401"/>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grpSp>
        <p:nvGrpSpPr>
          <p:cNvPr id="248" name="Group 247"/>
          <p:cNvGrpSpPr/>
          <p:nvPr/>
        </p:nvGrpSpPr>
        <p:grpSpPr>
          <a:xfrm>
            <a:off x="7217277" y="3326891"/>
            <a:ext cx="514401" cy="514401"/>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3</a:t>
              </a:r>
            </a:p>
          </p:txBody>
        </p:sp>
      </p:grpSp>
      <p:grpSp>
        <p:nvGrpSpPr>
          <p:cNvPr id="251" name="Group 250"/>
          <p:cNvGrpSpPr/>
          <p:nvPr/>
        </p:nvGrpSpPr>
        <p:grpSpPr>
          <a:xfrm>
            <a:off x="10731554" y="4390341"/>
            <a:ext cx="514401" cy="514401"/>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2</a:t>
              </a:r>
            </a:p>
          </p:txBody>
        </p:sp>
      </p:grpSp>
      <p:sp>
        <p:nvSpPr>
          <p:cNvPr id="260" name="TextBox 259"/>
          <p:cNvSpPr txBox="1"/>
          <p:nvPr/>
        </p:nvSpPr>
        <p:spPr>
          <a:xfrm>
            <a:off x="6377331" y="3426895"/>
            <a:ext cx="1068320" cy="361978"/>
          </a:xfrm>
          <a:prstGeom prst="rect">
            <a:avLst/>
          </a:prstGeom>
          <a:noFill/>
        </p:spPr>
        <p:txBody>
          <a:bodyPr wrap="square" rtlCol="0">
            <a:spAutoFit/>
          </a:bodyPr>
          <a:lstStyle/>
          <a:p>
            <a:r>
              <a:rPr lang="en-US" sz="1764" b="1" i="1" dirty="0">
                <a:latin typeface="Segoe UI Light" panose="020B0502040204020203" pitchFamily="34" charset="0"/>
                <a:cs typeface="Segoe UI Light" panose="020B0502040204020203" pitchFamily="34" charset="0"/>
              </a:rPr>
              <a:t>CSOM</a:t>
            </a:r>
          </a:p>
        </p:txBody>
      </p:sp>
      <p:sp>
        <p:nvSpPr>
          <p:cNvPr id="35" name="TextBox 34"/>
          <p:cNvSpPr txBox="1"/>
          <p:nvPr/>
        </p:nvSpPr>
        <p:spPr>
          <a:xfrm>
            <a:off x="5662628" y="3857231"/>
            <a:ext cx="2617025" cy="1992725"/>
          </a:xfrm>
          <a:prstGeom prst="rect">
            <a:avLst/>
          </a:prstGeom>
          <a:noFill/>
        </p:spPr>
        <p:txBody>
          <a:bodyPr wrap="square" rtlCol="0">
            <a:spAutoFit/>
          </a:bodyPr>
          <a:lstStyle/>
          <a:p>
            <a:pPr marL="280037" indent="-280037">
              <a:buFont typeface="Arial" panose="020B0604020202020204" pitchFamily="34" charset="0"/>
              <a:buChar char="•"/>
            </a:pPr>
            <a:r>
              <a:rPr lang="en-US" sz="1764" i="1" dirty="0">
                <a:latin typeface="Segoe UI Light" panose="020B0502040204020203" pitchFamily="34" charset="0"/>
                <a:cs typeface="Segoe UI Light" panose="020B0502040204020203" pitchFamily="34" charset="0"/>
              </a:rPr>
              <a:t>Upload </a:t>
            </a:r>
            <a:r>
              <a:rPr lang="en-US" sz="1764" i="1" dirty="0" smtClean="0">
                <a:latin typeface="Segoe UI Light" panose="020B0502040204020203" pitchFamily="34" charset="0"/>
                <a:cs typeface="Segoe UI Light" panose="020B0502040204020203" pitchFamily="34" charset="0"/>
              </a:rPr>
              <a:t>master page</a:t>
            </a:r>
          </a:p>
          <a:p>
            <a:pPr marL="280037" indent="-280037">
              <a:buFont typeface="Arial" panose="020B0604020202020204" pitchFamily="34" charset="0"/>
              <a:buChar char="•"/>
            </a:pPr>
            <a:r>
              <a:rPr lang="en-US" sz="1764" i="1" dirty="0" smtClean="0">
                <a:latin typeface="Segoe UI Light" panose="020B0502040204020203" pitchFamily="34" charset="0"/>
                <a:cs typeface="Segoe UI Light" panose="020B0502040204020203" pitchFamily="34" charset="0"/>
              </a:rPr>
              <a:t>Upload page layouts</a:t>
            </a:r>
            <a:endParaRPr lang="en-US" sz="1764" i="1" dirty="0">
              <a:latin typeface="Segoe UI Light" panose="020B0502040204020203" pitchFamily="34" charset="0"/>
              <a:cs typeface="Segoe UI Light" panose="020B0502040204020203" pitchFamily="34" charset="0"/>
            </a:endParaRPr>
          </a:p>
          <a:p>
            <a:pPr marL="280037" indent="-280037">
              <a:buFont typeface="Arial" panose="020B0604020202020204" pitchFamily="34" charset="0"/>
              <a:buChar char="•"/>
            </a:pPr>
            <a:r>
              <a:rPr lang="en-US" sz="1764" i="1" dirty="0">
                <a:latin typeface="Segoe UI Light" panose="020B0502040204020203" pitchFamily="34" charset="0"/>
                <a:cs typeface="Segoe UI Light" panose="020B0502040204020203" pitchFamily="34" charset="0"/>
              </a:rPr>
              <a:t>Set </a:t>
            </a:r>
            <a:r>
              <a:rPr lang="en-US" sz="1764" i="1" dirty="0" smtClean="0">
                <a:latin typeface="Segoe UI Light" panose="020B0502040204020203" pitchFamily="34" charset="0"/>
                <a:cs typeface="Segoe UI Light" panose="020B0502040204020203" pitchFamily="34" charset="0"/>
              </a:rPr>
              <a:t>site master page using CSOM</a:t>
            </a:r>
          </a:p>
          <a:p>
            <a:pPr marL="280037" indent="-280037">
              <a:buFont typeface="Arial" panose="020B0604020202020204" pitchFamily="34" charset="0"/>
              <a:buChar char="•"/>
            </a:pPr>
            <a:r>
              <a:rPr lang="en-US" sz="1764" i="1" dirty="0" smtClean="0">
                <a:latin typeface="Segoe UI Light" panose="020B0502040204020203" pitchFamily="34" charset="0"/>
                <a:cs typeface="Segoe UI Light" panose="020B0502040204020203" pitchFamily="34" charset="0"/>
              </a:rPr>
              <a:t>Set page layouts</a:t>
            </a:r>
          </a:p>
          <a:p>
            <a:pPr marL="280037" indent="-280037">
              <a:buFont typeface="Arial" panose="020B0604020202020204" pitchFamily="34" charset="0"/>
              <a:buChar char="•"/>
            </a:pPr>
            <a:r>
              <a:rPr lang="en-US" sz="1764" i="1" dirty="0" smtClean="0">
                <a:latin typeface="Segoe UI Light" panose="020B0502040204020203" pitchFamily="34" charset="0"/>
                <a:cs typeface="Segoe UI Light" panose="020B0502040204020203" pitchFamily="34" charset="0"/>
              </a:rPr>
              <a:t>Set allowed site templates</a:t>
            </a:r>
            <a:endParaRPr lang="en-US" sz="1764"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2929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p:cTn id="10" dur="500"/>
                                        <p:tgtEl>
                                          <p:spTgt spid="245"/>
                                        </p:tgtEl>
                                      </p:cBhvr>
                                    </p:animEffect>
                                  </p:childTnLst>
                                </p:cTn>
                              </p:par>
                              <p:par>
                                <p:cTn id="11" presetID="10" presetClass="entr" presetSubtype="0" fill="hold"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9"/>
                                        </p:tgtEl>
                                        <p:attrNameLst>
                                          <p:attrName>style.visibility</p:attrName>
                                        </p:attrNameLst>
                                      </p:cBhvr>
                                      <p:to>
                                        <p:strVal val="visible"/>
                                      </p:to>
                                    </p:set>
                                    <p:animEffect transition="in" filter="fade">
                                      <p:cBhvr>
                                        <p:cTn id="18" dur="500"/>
                                        <p:tgtEl>
                                          <p:spTgt spid="229"/>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8"/>
                                        </p:tgtEl>
                                        <p:attrNameLst>
                                          <p:attrName>style.visibility</p:attrName>
                                        </p:attrNameLst>
                                      </p:cBhvr>
                                      <p:to>
                                        <p:strVal val="visible"/>
                                      </p:to>
                                    </p:set>
                                    <p:animEffect transition="in" filter="fade">
                                      <p:cBhvr>
                                        <p:cTn id="26" dur="500"/>
                                        <p:tgtEl>
                                          <p:spTgt spid="24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0"/>
                                        </p:tgtEl>
                                        <p:attrNameLst>
                                          <p:attrName>style.visibility</p:attrName>
                                        </p:attrNameLst>
                                      </p:cBhvr>
                                      <p:to>
                                        <p:strVal val="visible"/>
                                      </p:to>
                                    </p:set>
                                    <p:animEffect transition="in" filter="fade">
                                      <p:cBhvr>
                                        <p:cTn id="32" dur="500"/>
                                        <p:tgtEl>
                                          <p:spTgt spid="260"/>
                                        </p:tgtEl>
                                      </p:cBhvr>
                                    </p:animEffect>
                                  </p:childTnLst>
                                </p:cTn>
                              </p:par>
                              <p:par>
                                <p:cTn id="33" presetID="10" presetClass="entr" presetSubtype="0" fill="hold" nodeType="withEffect">
                                  <p:stCondLst>
                                    <p:cond delay="0"/>
                                  </p:stCondLst>
                                  <p:childTnLst>
                                    <p:set>
                                      <p:cBhvr>
                                        <p:cTn id="34" dur="1" fill="hold">
                                          <p:stCondLst>
                                            <p:cond delay="0"/>
                                          </p:stCondLst>
                                        </p:cTn>
                                        <p:tgtEl>
                                          <p:spTgt spid="232"/>
                                        </p:tgtEl>
                                        <p:attrNameLst>
                                          <p:attrName>style.visibility</p:attrName>
                                        </p:attrNameLst>
                                      </p:cBhvr>
                                      <p:to>
                                        <p:strVal val="visible"/>
                                      </p:to>
                                    </p:set>
                                    <p:animEffect transition="in" filter="fade">
                                      <p:cBhvr>
                                        <p:cTn id="35"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800" dirty="0" smtClean="0">
                <a:solidFill>
                  <a:schemeClr val="bg1"/>
                </a:solidFill>
              </a:rPr>
              <a:t>Example code asset uploads + usage</a:t>
            </a:r>
            <a:endParaRPr lang="en-US" sz="4800" dirty="0">
              <a:solidFill>
                <a:schemeClr val="bg1"/>
              </a:solidFill>
            </a:endParaRPr>
          </a:p>
        </p:txBody>
      </p:sp>
      <p:sp>
        <p:nvSpPr>
          <p:cNvPr id="4" name="Text Placeholder 3"/>
          <p:cNvSpPr>
            <a:spLocks noGrp="1"/>
          </p:cNvSpPr>
          <p:nvPr>
            <p:ph type="body" sz="quarter" idx="10"/>
          </p:nvPr>
        </p:nvSpPr>
        <p:spPr>
          <a:xfrm>
            <a:off x="518318" y="1065248"/>
            <a:ext cx="11152188" cy="2685656"/>
          </a:xfrm>
        </p:spPr>
        <p:txBody>
          <a:bodyPr/>
          <a:lstStyle/>
          <a:p>
            <a:r>
              <a:rPr lang="en-US" sz="2000" dirty="0" smtClean="0">
                <a:solidFill>
                  <a:srgbClr val="008000"/>
                </a:solidFill>
                <a:highlight>
                  <a:srgbClr val="FFFFFF"/>
                </a:highlight>
              </a:rPr>
              <a:t>// </a:t>
            </a:r>
            <a:r>
              <a:rPr lang="en-US" sz="2000" dirty="0">
                <a:solidFill>
                  <a:srgbClr val="008000"/>
                </a:solidFill>
                <a:highlight>
                  <a:srgbClr val="FFFFFF"/>
                </a:highlight>
              </a:rPr>
              <a:t>Deploy a master page to the master page </a:t>
            </a:r>
            <a:r>
              <a:rPr lang="en-US" sz="2000" dirty="0" smtClean="0">
                <a:solidFill>
                  <a:srgbClr val="008000"/>
                </a:solidFill>
                <a:highlight>
                  <a:srgbClr val="FFFFFF"/>
                </a:highlight>
              </a:rPr>
              <a:t>gallery</a:t>
            </a:r>
            <a:r>
              <a:rPr lang="nl-BE" sz="2000" dirty="0" smtClean="0">
                <a:solidFill>
                  <a:srgbClr val="000000"/>
                </a:solidFill>
                <a:highlight>
                  <a:srgbClr val="FFFFFF"/>
                </a:highlight>
              </a:rPr>
              <a:t>                </a:t>
            </a:r>
            <a:r>
              <a:rPr lang="nl-BE" sz="2000" dirty="0" err="1" smtClean="0">
                <a:solidFill>
                  <a:srgbClr val="000000"/>
                </a:solidFill>
                <a:highlight>
                  <a:srgbClr val="FFFFFF"/>
                </a:highlight>
              </a:rPr>
              <a:t>cc.Web.DeployMasterPage</a:t>
            </a:r>
            <a:r>
              <a:rPr lang="nl-BE" sz="2000" dirty="0" smtClean="0">
                <a:solidFill>
                  <a:srgbClr val="000000"/>
                </a:solidFill>
                <a:highlight>
                  <a:srgbClr val="FFFFFF"/>
                </a:highlight>
              </a:rPr>
              <a:t>(</a:t>
            </a:r>
            <a:r>
              <a:rPr lang="nl-BE" sz="2000" dirty="0" err="1" smtClean="0">
                <a:solidFill>
                  <a:srgbClr val="2B91AF"/>
                </a:solidFill>
                <a:highlight>
                  <a:srgbClr val="FFFFFF"/>
                </a:highlight>
              </a:rPr>
              <a:t>HostingEnvironment</a:t>
            </a:r>
            <a:r>
              <a:rPr lang="nl-BE" sz="2000" dirty="0" err="1" smtClean="0">
                <a:solidFill>
                  <a:srgbClr val="000000"/>
                </a:solidFill>
                <a:highlight>
                  <a:srgbClr val="FFFFFF"/>
                </a:highlight>
              </a:rPr>
              <a:t>.MapPath</a:t>
            </a:r>
            <a:r>
              <a:rPr lang="nl-BE" sz="2000" dirty="0" smtClean="0">
                <a:solidFill>
                  <a:srgbClr val="000000"/>
                </a:solidFill>
                <a:highlight>
                  <a:srgbClr val="FFFFFF"/>
                </a:highlight>
              </a:rPr>
              <a:t>(</a:t>
            </a:r>
            <a:r>
              <a:rPr lang="nl-BE" sz="2000" dirty="0" err="1" smtClean="0">
                <a:solidFill>
                  <a:srgbClr val="0000FF"/>
                </a:solidFill>
                <a:highlight>
                  <a:srgbClr val="FFFFFF"/>
                </a:highlight>
              </a:rPr>
              <a:t>string</a:t>
            </a:r>
            <a:r>
              <a:rPr lang="nl-BE" sz="2000" dirty="0" err="1" smtClean="0">
                <a:solidFill>
                  <a:srgbClr val="000000"/>
                </a:solidFill>
                <a:highlight>
                  <a:srgbClr val="FFFFFF"/>
                </a:highlight>
              </a:rPr>
              <a:t>.Format</a:t>
            </a:r>
            <a:r>
              <a:rPr lang="nl-BE" sz="2000" dirty="0" smtClean="0">
                <a:solidFill>
                  <a:srgbClr val="000000"/>
                </a:solidFill>
                <a:highlight>
                  <a:srgbClr val="FFFFFF"/>
                </a:highlight>
              </a:rPr>
              <a:t>(</a:t>
            </a:r>
            <a:r>
              <a:rPr lang="nl-BE" sz="2000" dirty="0" smtClean="0">
                <a:solidFill>
                  <a:srgbClr val="A31515"/>
                </a:solidFill>
                <a:highlight>
                  <a:srgbClr val="FFFFFF"/>
                </a:highlight>
              </a:rPr>
              <a:t>"~/{</a:t>
            </a:r>
            <a:r>
              <a:rPr lang="nl-BE" sz="2000" dirty="0">
                <a:solidFill>
                  <a:srgbClr val="A31515"/>
                </a:solidFill>
                <a:highlight>
                  <a:srgbClr val="FFFFFF"/>
                </a:highlight>
              </a:rPr>
              <a:t>0}"</a:t>
            </a:r>
            <a:r>
              <a:rPr lang="nl-BE" sz="2000" dirty="0">
                <a:solidFill>
                  <a:srgbClr val="000000"/>
                </a:solidFill>
                <a:highlight>
                  <a:srgbClr val="FFFFFF"/>
                </a:highlight>
              </a:rPr>
              <a:t>, </a:t>
            </a:r>
            <a:r>
              <a:rPr lang="nl-BE" sz="2000" dirty="0">
                <a:solidFill>
                  <a:srgbClr val="A31515"/>
                </a:solidFill>
                <a:highlight>
                  <a:srgbClr val="FFFFFF"/>
                </a:highlight>
              </a:rPr>
              <a:t>"Resources/</a:t>
            </a:r>
            <a:r>
              <a:rPr lang="nl-BE" sz="2000" dirty="0" err="1">
                <a:solidFill>
                  <a:srgbClr val="A31515"/>
                </a:solidFill>
                <a:highlight>
                  <a:srgbClr val="FFFFFF"/>
                </a:highlight>
              </a:rPr>
              <a:t>contoso.master</a:t>
            </a:r>
            <a:r>
              <a:rPr lang="nl-BE" sz="2000" dirty="0" smtClean="0">
                <a:solidFill>
                  <a:srgbClr val="A31515"/>
                </a:solidFill>
                <a:highlight>
                  <a:srgbClr val="FFFFFF"/>
                </a:highlight>
              </a:rPr>
              <a:t>"</a:t>
            </a:r>
            <a:r>
              <a:rPr lang="nl-BE" sz="2000" dirty="0" smtClean="0">
                <a:solidFill>
                  <a:srgbClr val="000000"/>
                </a:solidFill>
                <a:highlight>
                  <a:srgbClr val="FFFFFF"/>
                </a:highlight>
              </a:rPr>
              <a:t>)), </a:t>
            </a:r>
            <a:r>
              <a:rPr lang="nl-BE" sz="2000" dirty="0" smtClean="0">
                <a:solidFill>
                  <a:srgbClr val="A31515"/>
                </a:solidFill>
                <a:highlight>
                  <a:srgbClr val="FFFFFF"/>
                </a:highlight>
              </a:rPr>
              <a:t>"</a:t>
            </a:r>
            <a:r>
              <a:rPr lang="nl-BE" sz="2000" dirty="0" err="1">
                <a:solidFill>
                  <a:srgbClr val="A31515"/>
                </a:solidFill>
                <a:highlight>
                  <a:srgbClr val="FFFFFF"/>
                </a:highlight>
              </a:rPr>
              <a:t>Contoso</a:t>
            </a:r>
            <a:r>
              <a:rPr lang="nl-BE" sz="2000" dirty="0" smtClean="0">
                <a:solidFill>
                  <a:srgbClr val="A31515"/>
                </a:solidFill>
                <a:highlight>
                  <a:srgbClr val="FFFFFF"/>
                </a:highlight>
              </a:rPr>
              <a:t>"</a:t>
            </a:r>
            <a:r>
              <a:rPr lang="nl-BE" sz="2000" dirty="0" smtClean="0">
                <a:solidFill>
                  <a:srgbClr val="000000"/>
                </a:solidFill>
                <a:highlight>
                  <a:srgbClr val="FFFFFF"/>
                </a:highlight>
              </a:rPr>
              <a:t>, </a:t>
            </a:r>
            <a:r>
              <a:rPr lang="nl-BE" sz="2000" dirty="0" smtClean="0">
                <a:solidFill>
                  <a:srgbClr val="A31515"/>
                </a:solidFill>
                <a:highlight>
                  <a:srgbClr val="FFFFFF"/>
                </a:highlight>
              </a:rPr>
              <a:t>"</a:t>
            </a:r>
            <a:r>
              <a:rPr lang="nl-BE" sz="2000" dirty="0" err="1">
                <a:solidFill>
                  <a:srgbClr val="A31515"/>
                </a:solidFill>
                <a:highlight>
                  <a:srgbClr val="FFFFFF"/>
                </a:highlight>
              </a:rPr>
              <a:t>Contoso</a:t>
            </a:r>
            <a:r>
              <a:rPr lang="nl-BE" sz="2000" dirty="0">
                <a:solidFill>
                  <a:srgbClr val="A31515"/>
                </a:solidFill>
                <a:highlight>
                  <a:srgbClr val="FFFFFF"/>
                </a:highlight>
              </a:rPr>
              <a:t> master page</a:t>
            </a:r>
            <a:r>
              <a:rPr lang="nl-BE" sz="2000" dirty="0" smtClean="0">
                <a:solidFill>
                  <a:srgbClr val="A31515"/>
                </a:solidFill>
                <a:highlight>
                  <a:srgbClr val="FFFFFF"/>
                </a:highlight>
              </a:rPr>
              <a:t>"</a:t>
            </a:r>
            <a:r>
              <a:rPr lang="nl-BE" sz="2000" dirty="0" smtClean="0">
                <a:solidFill>
                  <a:srgbClr val="000000"/>
                </a:solidFill>
                <a:highlight>
                  <a:srgbClr val="FFFFFF"/>
                </a:highlight>
              </a:rPr>
              <a:t>);</a:t>
            </a:r>
          </a:p>
          <a:p>
            <a:endParaRPr lang="en-US" sz="2000" dirty="0">
              <a:solidFill>
                <a:srgbClr val="000000"/>
              </a:solidFill>
              <a:highlight>
                <a:srgbClr val="FFFFFF"/>
              </a:highlight>
            </a:endParaRPr>
          </a:p>
          <a:p>
            <a:r>
              <a:rPr lang="en-US" sz="2000" dirty="0">
                <a:solidFill>
                  <a:srgbClr val="008000"/>
                </a:solidFill>
                <a:highlight>
                  <a:srgbClr val="FFFFFF"/>
                </a:highlight>
              </a:rPr>
              <a:t>// Assign master page to the host web</a:t>
            </a:r>
            <a:endParaRPr lang="en-US" sz="2000" dirty="0">
              <a:solidFill>
                <a:srgbClr val="000000"/>
              </a:solidFill>
              <a:highlight>
                <a:srgbClr val="FFFFFF"/>
              </a:highlight>
            </a:endParaRPr>
          </a:p>
          <a:p>
            <a:r>
              <a:rPr lang="nl-BE" sz="2000" dirty="0" err="1" smtClean="0">
                <a:solidFill>
                  <a:srgbClr val="000000"/>
                </a:solidFill>
                <a:highlight>
                  <a:srgbClr val="FFFFFF"/>
                </a:highlight>
              </a:rPr>
              <a:t>cc.Web.SetMasterPagesForSiteByName</a:t>
            </a:r>
            <a:r>
              <a:rPr lang="nl-BE" sz="2000" dirty="0">
                <a:solidFill>
                  <a:srgbClr val="000000"/>
                </a:solidFill>
                <a:highlight>
                  <a:srgbClr val="FFFFFF"/>
                </a:highlight>
              </a:rPr>
              <a:t>(</a:t>
            </a:r>
            <a:r>
              <a:rPr lang="nl-BE" sz="2000" dirty="0">
                <a:solidFill>
                  <a:srgbClr val="A31515"/>
                </a:solidFill>
                <a:highlight>
                  <a:srgbClr val="FFFFFF"/>
                </a:highlight>
              </a:rPr>
              <a:t>"</a:t>
            </a:r>
            <a:r>
              <a:rPr lang="nl-BE" sz="2000" dirty="0" err="1">
                <a:solidFill>
                  <a:srgbClr val="A31515"/>
                </a:solidFill>
                <a:highlight>
                  <a:srgbClr val="FFFFFF"/>
                </a:highlight>
              </a:rPr>
              <a:t>contoso.master</a:t>
            </a:r>
            <a:r>
              <a:rPr lang="nl-BE" sz="2000" dirty="0">
                <a:solidFill>
                  <a:srgbClr val="A31515"/>
                </a:solidFill>
                <a:highlight>
                  <a:srgbClr val="FFFFFF"/>
                </a:highlight>
              </a:rPr>
              <a:t>"</a:t>
            </a:r>
            <a:r>
              <a:rPr lang="nl-BE" sz="2000" dirty="0">
                <a:solidFill>
                  <a:srgbClr val="000000"/>
                </a:solidFill>
                <a:highlight>
                  <a:srgbClr val="FFFFFF"/>
                </a:highlight>
              </a:rPr>
              <a:t>, </a:t>
            </a:r>
            <a:r>
              <a:rPr lang="nl-BE" sz="2000" dirty="0">
                <a:solidFill>
                  <a:srgbClr val="A31515"/>
                </a:solidFill>
                <a:highlight>
                  <a:srgbClr val="FFFFFF"/>
                </a:highlight>
              </a:rPr>
              <a:t>"</a:t>
            </a:r>
            <a:r>
              <a:rPr lang="nl-BE" sz="2000" dirty="0" err="1">
                <a:solidFill>
                  <a:srgbClr val="A31515"/>
                </a:solidFill>
                <a:highlight>
                  <a:srgbClr val="FFFFFF"/>
                </a:highlight>
              </a:rPr>
              <a:t>contoso.master</a:t>
            </a:r>
            <a:r>
              <a:rPr lang="nl-BE" sz="2000" dirty="0" smtClean="0">
                <a:solidFill>
                  <a:srgbClr val="A31515"/>
                </a:solidFill>
                <a:highlight>
                  <a:srgbClr val="FFFFFF"/>
                </a:highlight>
              </a:rPr>
              <a:t>"</a:t>
            </a:r>
            <a:r>
              <a:rPr lang="nl-BE" sz="2000" dirty="0" smtClean="0">
                <a:solidFill>
                  <a:srgbClr val="000000"/>
                </a:solidFill>
                <a:highlight>
                  <a:srgbClr val="FFFFFF"/>
                </a:highlight>
              </a:rPr>
              <a:t>);</a:t>
            </a:r>
          </a:p>
          <a:p>
            <a:endParaRPr lang="en-US" sz="2000" dirty="0" smtClean="0">
              <a:solidFill>
                <a:srgbClr val="000000"/>
              </a:solidFill>
              <a:highlight>
                <a:srgbClr val="FFFFFF"/>
              </a:highlight>
            </a:endParaRPr>
          </a:p>
          <a:p>
            <a:r>
              <a:rPr lang="en-US" sz="2000" dirty="0">
                <a:solidFill>
                  <a:srgbClr val="008000"/>
                </a:solidFill>
                <a:highlight>
                  <a:srgbClr val="FFFFFF"/>
                </a:highlight>
              </a:rPr>
              <a:t>// </a:t>
            </a:r>
            <a:r>
              <a:rPr lang="en-US" sz="2000" dirty="0" smtClean="0">
                <a:solidFill>
                  <a:srgbClr val="008000"/>
                </a:solidFill>
                <a:highlight>
                  <a:srgbClr val="FFFFFF"/>
                </a:highlight>
              </a:rPr>
              <a:t>Create </a:t>
            </a:r>
            <a:r>
              <a:rPr lang="en-US" sz="2000" dirty="0">
                <a:solidFill>
                  <a:srgbClr val="008000"/>
                </a:solidFill>
                <a:highlight>
                  <a:srgbClr val="FFFFFF"/>
                </a:highlight>
              </a:rPr>
              <a:t>a content type which is inherited from </a:t>
            </a:r>
            <a:r>
              <a:rPr lang="en-US" sz="2000" dirty="0" err="1">
                <a:solidFill>
                  <a:srgbClr val="008000"/>
                </a:solidFill>
                <a:highlight>
                  <a:srgbClr val="FFFFFF"/>
                </a:highlight>
              </a:rPr>
              <a:t>oob</a:t>
            </a:r>
            <a:r>
              <a:rPr lang="en-US" sz="2000" dirty="0">
                <a:solidFill>
                  <a:srgbClr val="008000"/>
                </a:solidFill>
                <a:highlight>
                  <a:srgbClr val="FFFFFF"/>
                </a:highlight>
              </a:rPr>
              <a:t> welcome </a:t>
            </a:r>
            <a:r>
              <a:rPr lang="en-US" sz="2000" dirty="0" smtClean="0">
                <a:solidFill>
                  <a:srgbClr val="008000"/>
                </a:solidFill>
                <a:highlight>
                  <a:srgbClr val="FFFFFF"/>
                </a:highlight>
              </a:rPr>
              <a:t>page using a defined ID</a:t>
            </a:r>
            <a:endParaRPr lang="en-US" sz="2000" dirty="0">
              <a:solidFill>
                <a:srgbClr val="000000"/>
              </a:solidFill>
              <a:highlight>
                <a:srgbClr val="FFFFFF"/>
              </a:highlight>
            </a:endParaRPr>
          </a:p>
          <a:p>
            <a:r>
              <a:rPr lang="nl-BE" sz="2000" dirty="0" err="1" smtClean="0">
                <a:solidFill>
                  <a:srgbClr val="000000"/>
                </a:solidFill>
                <a:highlight>
                  <a:srgbClr val="FFFFFF"/>
                </a:highlight>
              </a:rPr>
              <a:t>cc.Web.CreateContentType</a:t>
            </a:r>
            <a:r>
              <a:rPr lang="nl-BE" sz="2000" dirty="0">
                <a:solidFill>
                  <a:srgbClr val="000000"/>
                </a:solidFill>
                <a:highlight>
                  <a:srgbClr val="FFFFFF"/>
                </a:highlight>
              </a:rPr>
              <a:t>(</a:t>
            </a:r>
            <a:r>
              <a:rPr lang="nl-BE" sz="2000" dirty="0">
                <a:solidFill>
                  <a:srgbClr val="A31515"/>
                </a:solidFill>
                <a:highlight>
                  <a:srgbClr val="FFFFFF"/>
                </a:highlight>
              </a:rPr>
              <a:t>"</a:t>
            </a:r>
            <a:r>
              <a:rPr lang="nl-BE" sz="2000" dirty="0" err="1">
                <a:solidFill>
                  <a:srgbClr val="A31515"/>
                </a:solidFill>
                <a:highlight>
                  <a:srgbClr val="FFFFFF"/>
                </a:highlight>
              </a:rPr>
              <a:t>ContosoWebPage</a:t>
            </a:r>
            <a:r>
              <a:rPr lang="nl-BE" sz="2000" dirty="0" smtClean="0">
                <a:solidFill>
                  <a:srgbClr val="A31515"/>
                </a:solidFill>
                <a:highlight>
                  <a:srgbClr val="FFFFFF"/>
                </a:highlight>
              </a:rPr>
              <a:t>"</a:t>
            </a:r>
            <a:r>
              <a:rPr lang="nl-BE" sz="2000" dirty="0" smtClean="0">
                <a:solidFill>
                  <a:srgbClr val="000000"/>
                </a:solidFill>
                <a:highlight>
                  <a:srgbClr val="FFFFFF"/>
                </a:highlight>
              </a:rPr>
              <a:t>, </a:t>
            </a:r>
            <a:r>
              <a:rPr lang="nl-BE" sz="2000" dirty="0" err="1" smtClean="0">
                <a:solidFill>
                  <a:srgbClr val="000000"/>
                </a:solidFill>
                <a:highlight>
                  <a:srgbClr val="FFFFFF"/>
                </a:highlight>
              </a:rPr>
              <a:t>ContosoWebPageCTId</a:t>
            </a:r>
            <a:r>
              <a:rPr lang="nl-BE" sz="2000" dirty="0" smtClean="0">
                <a:solidFill>
                  <a:srgbClr val="000000"/>
                </a:solidFill>
                <a:highlight>
                  <a:srgbClr val="FFFFFF"/>
                </a:highlight>
              </a:rPr>
              <a:t>,</a:t>
            </a:r>
            <a:r>
              <a:rPr lang="nl-BE" sz="2000" dirty="0" smtClean="0">
                <a:solidFill>
                  <a:srgbClr val="A31515"/>
                </a:solidFill>
                <a:highlight>
                  <a:srgbClr val="FFFFFF"/>
                </a:highlight>
              </a:rPr>
              <a:t>"</a:t>
            </a:r>
            <a:r>
              <a:rPr lang="nl-BE" sz="2000" dirty="0" err="1">
                <a:solidFill>
                  <a:srgbClr val="A31515"/>
                </a:solidFill>
                <a:highlight>
                  <a:srgbClr val="FFFFFF"/>
                </a:highlight>
              </a:rPr>
              <a:t>Contoso</a:t>
            </a:r>
            <a:r>
              <a:rPr lang="nl-BE" sz="2000" dirty="0">
                <a:solidFill>
                  <a:srgbClr val="A31515"/>
                </a:solidFill>
                <a:highlight>
                  <a:srgbClr val="FFFFFF"/>
                </a:highlight>
              </a:rPr>
              <a:t> </a:t>
            </a:r>
            <a:r>
              <a:rPr lang="nl-BE" sz="2000" dirty="0" smtClean="0">
                <a:solidFill>
                  <a:srgbClr val="A31515"/>
                </a:solidFill>
                <a:highlight>
                  <a:srgbClr val="FFFFFF"/>
                </a:highlight>
              </a:rPr>
              <a:t>Types</a:t>
            </a:r>
            <a:r>
              <a:rPr lang="nl-BE" sz="2000" dirty="0">
                <a:solidFill>
                  <a:srgbClr val="A31515"/>
                </a:solidFill>
                <a:highlight>
                  <a:srgbClr val="FFFFFF"/>
                </a:highlight>
              </a:rPr>
              <a:t>"</a:t>
            </a:r>
            <a:r>
              <a:rPr lang="nl-BE" sz="2000" dirty="0">
                <a:solidFill>
                  <a:srgbClr val="000000"/>
                </a:solidFill>
                <a:highlight>
                  <a:srgbClr val="FFFFFF"/>
                </a:highlight>
              </a:rPr>
              <a:t>);</a:t>
            </a:r>
            <a:endParaRPr lang="en-US" sz="2000" dirty="0" smtClean="0">
              <a:solidFill>
                <a:srgbClr val="000000"/>
              </a:solidFill>
              <a:highlight>
                <a:srgbClr val="FFFFFF"/>
              </a:highlight>
            </a:endParaRPr>
          </a:p>
          <a:p>
            <a:endParaRPr lang="en-US" sz="2000" dirty="0" smtClean="0">
              <a:solidFill>
                <a:srgbClr val="008000"/>
              </a:solidFill>
              <a:highlight>
                <a:srgbClr val="FFFFFF"/>
              </a:highlight>
            </a:endParaRPr>
          </a:p>
          <a:p>
            <a:r>
              <a:rPr lang="en-US" sz="2000" dirty="0" smtClean="0">
                <a:solidFill>
                  <a:srgbClr val="008000"/>
                </a:solidFill>
                <a:highlight>
                  <a:srgbClr val="FFFFFF"/>
                </a:highlight>
              </a:rPr>
              <a:t>// Upload page layouts to the master page gallery</a:t>
            </a:r>
            <a:endParaRPr lang="en-US" sz="2000" dirty="0" smtClean="0">
              <a:solidFill>
                <a:srgbClr val="000000"/>
              </a:solidFill>
              <a:highlight>
                <a:srgbClr val="FFFFFF"/>
              </a:highlight>
            </a:endParaRPr>
          </a:p>
          <a:p>
            <a:r>
              <a:rPr lang="nl-BE" sz="2000" dirty="0" err="1" smtClean="0">
                <a:solidFill>
                  <a:srgbClr val="000000"/>
                </a:solidFill>
                <a:highlight>
                  <a:srgbClr val="FFFFFF"/>
                </a:highlight>
              </a:rPr>
              <a:t>cc.Web.DeployPageLayout</a:t>
            </a:r>
            <a:r>
              <a:rPr lang="nl-BE" sz="2000" dirty="0" smtClean="0">
                <a:solidFill>
                  <a:srgbClr val="000000"/>
                </a:solidFill>
                <a:highlight>
                  <a:srgbClr val="FFFFFF"/>
                </a:highlight>
              </a:rPr>
              <a:t>(</a:t>
            </a:r>
            <a:r>
              <a:rPr lang="nl-BE" sz="2000" dirty="0" err="1" smtClean="0">
                <a:solidFill>
                  <a:srgbClr val="2B91AF"/>
                </a:solidFill>
                <a:highlight>
                  <a:srgbClr val="FFFFFF"/>
                </a:highlight>
              </a:rPr>
              <a:t>HostingEnvironment</a:t>
            </a:r>
            <a:r>
              <a:rPr lang="nl-BE" sz="2000" dirty="0" err="1" smtClean="0">
                <a:solidFill>
                  <a:srgbClr val="000000"/>
                </a:solidFill>
                <a:highlight>
                  <a:srgbClr val="FFFFFF"/>
                </a:highlight>
              </a:rPr>
              <a:t>.MapPath</a:t>
            </a:r>
            <a:r>
              <a:rPr lang="nl-BE" sz="2000" dirty="0" smtClean="0">
                <a:solidFill>
                  <a:srgbClr val="000000"/>
                </a:solidFill>
                <a:highlight>
                  <a:srgbClr val="FFFFFF"/>
                </a:highlight>
              </a:rPr>
              <a:t>(</a:t>
            </a:r>
            <a:r>
              <a:rPr lang="nl-BE" sz="2000" dirty="0" err="1" smtClean="0">
                <a:solidFill>
                  <a:srgbClr val="0000FF"/>
                </a:solidFill>
                <a:highlight>
                  <a:srgbClr val="FFFFFF"/>
                </a:highlight>
              </a:rPr>
              <a:t>string</a:t>
            </a:r>
            <a:r>
              <a:rPr lang="nl-BE" sz="2000" dirty="0" err="1" smtClean="0">
                <a:solidFill>
                  <a:srgbClr val="000000"/>
                </a:solidFill>
                <a:highlight>
                  <a:srgbClr val="FFFFFF"/>
                </a:highlight>
              </a:rPr>
              <a:t>.Format</a:t>
            </a:r>
            <a:r>
              <a:rPr lang="nl-BE" sz="2000" dirty="0" smtClean="0">
                <a:solidFill>
                  <a:srgbClr val="000000"/>
                </a:solidFill>
                <a:highlight>
                  <a:srgbClr val="FFFFFF"/>
                </a:highlight>
              </a:rPr>
              <a:t>(</a:t>
            </a:r>
            <a:r>
              <a:rPr lang="nl-BE" sz="2000" dirty="0" smtClean="0">
                <a:solidFill>
                  <a:srgbClr val="A31515"/>
                </a:solidFill>
                <a:highlight>
                  <a:srgbClr val="FFFFFF"/>
                </a:highlight>
              </a:rPr>
              <a:t>"~/{0}"</a:t>
            </a:r>
            <a:r>
              <a:rPr lang="nl-BE" sz="2000" dirty="0" smtClean="0">
                <a:solidFill>
                  <a:srgbClr val="000000"/>
                </a:solidFill>
                <a:highlight>
                  <a:srgbClr val="FFFFFF"/>
                </a:highlight>
              </a:rPr>
              <a:t>, </a:t>
            </a:r>
            <a:r>
              <a:rPr lang="nl-BE" sz="2000" dirty="0" smtClean="0">
                <a:solidFill>
                  <a:srgbClr val="A31515"/>
                </a:solidFill>
                <a:highlight>
                  <a:srgbClr val="FFFFFF"/>
                </a:highlight>
              </a:rPr>
              <a:t>"Resources/ContosoLinksBelow.aspx"</a:t>
            </a:r>
            <a:r>
              <a:rPr lang="nl-BE" sz="2000" dirty="0" smtClean="0">
                <a:solidFill>
                  <a:srgbClr val="000000"/>
                </a:solidFill>
                <a:highlight>
                  <a:srgbClr val="FFFFFF"/>
                </a:highlight>
              </a:rPr>
              <a:t>)), </a:t>
            </a:r>
            <a:r>
              <a:rPr lang="en-US" sz="2000" dirty="0" smtClean="0">
                <a:solidFill>
                  <a:srgbClr val="A31515"/>
                </a:solidFill>
                <a:highlight>
                  <a:srgbClr val="FFFFFF"/>
                </a:highlight>
              </a:rPr>
              <a:t>"Contoso Links Below"</a:t>
            </a:r>
            <a:r>
              <a:rPr lang="en-US" sz="2000" dirty="0" smtClean="0">
                <a:solidFill>
                  <a:srgbClr val="000000"/>
                </a:solidFill>
                <a:highlight>
                  <a:srgbClr val="FFFFFF"/>
                </a:highlight>
              </a:rPr>
              <a:t>, </a:t>
            </a:r>
            <a:r>
              <a:rPr lang="en-US" sz="2000" dirty="0" smtClean="0">
                <a:solidFill>
                  <a:srgbClr val="A31515"/>
                </a:solidFill>
                <a:highlight>
                  <a:srgbClr val="FFFFFF"/>
                </a:highlight>
              </a:rPr>
              <a:t>"Contoso Links Below"</a:t>
            </a:r>
            <a:r>
              <a:rPr lang="en-US" sz="2000" dirty="0" smtClean="0">
                <a:solidFill>
                  <a:srgbClr val="000000"/>
                </a:solidFill>
                <a:highlight>
                  <a:srgbClr val="FFFFFF"/>
                </a:highlight>
              </a:rPr>
              <a:t>, </a:t>
            </a:r>
            <a:r>
              <a:rPr lang="en-US" sz="2000" dirty="0" err="1" smtClean="0">
                <a:solidFill>
                  <a:srgbClr val="000000"/>
                </a:solidFill>
                <a:highlight>
                  <a:srgbClr val="FFFFFF"/>
                </a:highlight>
              </a:rPr>
              <a:t>ContosoWebPageCTId</a:t>
            </a:r>
            <a:r>
              <a:rPr lang="en-US" sz="2000" dirty="0" smtClean="0">
                <a:solidFill>
                  <a:srgbClr val="000000"/>
                </a:solidFill>
                <a:highlight>
                  <a:srgbClr val="FFFFFF"/>
                </a:highlight>
              </a:rPr>
              <a:t>);</a:t>
            </a:r>
          </a:p>
          <a:p>
            <a:endParaRPr lang="en-US" sz="2000" dirty="0" smtClean="0">
              <a:solidFill>
                <a:srgbClr val="000000"/>
              </a:solidFill>
              <a:highlight>
                <a:srgbClr val="FFFFFF"/>
              </a:highlight>
            </a:endParaRPr>
          </a:p>
          <a:p>
            <a:r>
              <a:rPr lang="en-US" sz="2000" dirty="0">
                <a:solidFill>
                  <a:srgbClr val="008000"/>
                </a:solidFill>
                <a:highlight>
                  <a:srgbClr val="FFFFFF"/>
                </a:highlight>
              </a:rPr>
              <a:t>// Add content type to Pages library</a:t>
            </a:r>
            <a:endParaRPr lang="en-US" sz="2000" dirty="0">
              <a:solidFill>
                <a:srgbClr val="000000"/>
              </a:solidFill>
              <a:highlight>
                <a:srgbClr val="FFFFFF"/>
              </a:highlight>
            </a:endParaRPr>
          </a:p>
          <a:p>
            <a:r>
              <a:rPr lang="nl-BE" sz="2000" dirty="0" err="1" smtClean="0">
                <a:solidFill>
                  <a:srgbClr val="000000"/>
                </a:solidFill>
                <a:highlight>
                  <a:srgbClr val="FFFFFF"/>
                </a:highlight>
              </a:rPr>
              <a:t>cc.Web.AddContentTypeToListById</a:t>
            </a:r>
            <a:r>
              <a:rPr lang="nl-BE" sz="2000" dirty="0">
                <a:solidFill>
                  <a:srgbClr val="000000"/>
                </a:solidFill>
                <a:highlight>
                  <a:srgbClr val="FFFFFF"/>
                </a:highlight>
              </a:rPr>
              <a:t>(</a:t>
            </a:r>
            <a:r>
              <a:rPr lang="nl-BE" sz="2000" dirty="0">
                <a:solidFill>
                  <a:srgbClr val="A31515"/>
                </a:solidFill>
                <a:highlight>
                  <a:srgbClr val="FFFFFF"/>
                </a:highlight>
              </a:rPr>
              <a:t>"Pages"</a:t>
            </a:r>
            <a:r>
              <a:rPr lang="nl-BE" sz="2000" dirty="0">
                <a:solidFill>
                  <a:srgbClr val="000000"/>
                </a:solidFill>
                <a:highlight>
                  <a:srgbClr val="FFFFFF"/>
                </a:highlight>
              </a:rPr>
              <a:t>, </a:t>
            </a:r>
            <a:r>
              <a:rPr lang="nl-BE" sz="2000" dirty="0" err="1">
                <a:solidFill>
                  <a:srgbClr val="000000"/>
                </a:solidFill>
                <a:highlight>
                  <a:srgbClr val="FFFFFF"/>
                </a:highlight>
              </a:rPr>
              <a:t>ContosoWebPageCTId</a:t>
            </a:r>
            <a:r>
              <a:rPr lang="nl-BE" sz="2000" dirty="0">
                <a:solidFill>
                  <a:srgbClr val="000000"/>
                </a:solidFill>
                <a:highlight>
                  <a:srgbClr val="FFFFFF"/>
                </a:highlight>
              </a:rPr>
              <a:t>);</a:t>
            </a:r>
            <a:endParaRPr lang="en-US" sz="2000" dirty="0" smtClean="0">
              <a:solidFill>
                <a:srgbClr val="000000"/>
              </a:solidFill>
              <a:highlight>
                <a:srgbClr val="FFFFFF"/>
              </a:highlight>
            </a:endParaRPr>
          </a:p>
        </p:txBody>
      </p:sp>
    </p:spTree>
    <p:extLst>
      <p:ext uri="{BB962C8B-B14F-4D97-AF65-F5344CB8AC3E}">
        <p14:creationId xmlns:p14="http://schemas.microsoft.com/office/powerpoint/2010/main" val="25701376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800" dirty="0" smtClean="0">
                <a:solidFill>
                  <a:schemeClr val="bg1"/>
                </a:solidFill>
              </a:rPr>
              <a:t>Example code creating a publishing page</a:t>
            </a:r>
            <a:endParaRPr lang="en-US" sz="4800" dirty="0">
              <a:solidFill>
                <a:schemeClr val="bg1"/>
              </a:solidFill>
            </a:endParaRPr>
          </a:p>
        </p:txBody>
      </p:sp>
      <p:sp>
        <p:nvSpPr>
          <p:cNvPr id="4" name="Text Placeholder 3"/>
          <p:cNvSpPr>
            <a:spLocks noGrp="1"/>
          </p:cNvSpPr>
          <p:nvPr>
            <p:ph type="body" sz="quarter" idx="10"/>
          </p:nvPr>
        </p:nvSpPr>
        <p:spPr>
          <a:xfrm>
            <a:off x="518318" y="1149226"/>
            <a:ext cx="11152188" cy="2685656"/>
          </a:xfrm>
        </p:spPr>
        <p:txBody>
          <a:bodyPr/>
          <a:lstStyle/>
          <a:p>
            <a:r>
              <a:rPr lang="en-US" sz="1800" dirty="0">
                <a:solidFill>
                  <a:srgbClr val="008000"/>
                </a:solidFill>
                <a:highlight>
                  <a:srgbClr val="FFFFFF"/>
                </a:highlight>
              </a:rPr>
              <a:t>// Solve layout and create new page</a:t>
            </a:r>
            <a:endParaRPr lang="en-US" sz="1800" dirty="0">
              <a:solidFill>
                <a:srgbClr val="000000"/>
              </a:solidFill>
              <a:highlight>
                <a:srgbClr val="FFFFFF"/>
              </a:highlight>
            </a:endParaRPr>
          </a:p>
          <a:p>
            <a:r>
              <a:rPr lang="nl-BE" sz="1800" dirty="0" err="1" smtClean="0">
                <a:solidFill>
                  <a:srgbClr val="2B91AF"/>
                </a:solidFill>
                <a:highlight>
                  <a:srgbClr val="FFFFFF"/>
                </a:highlight>
              </a:rPr>
              <a:t>ListItem</a:t>
            </a:r>
            <a:r>
              <a:rPr lang="nl-BE" sz="1800" dirty="0" smtClean="0">
                <a:solidFill>
                  <a:srgbClr val="000000"/>
                </a:solidFill>
                <a:highlight>
                  <a:srgbClr val="FFFFFF"/>
                </a:highlight>
              </a:rPr>
              <a:t> </a:t>
            </a:r>
            <a:r>
              <a:rPr lang="nl-BE" sz="1800" dirty="0" err="1">
                <a:solidFill>
                  <a:srgbClr val="000000"/>
                </a:solidFill>
                <a:highlight>
                  <a:srgbClr val="FFFFFF"/>
                </a:highlight>
              </a:rPr>
              <a:t>pageLayout</a:t>
            </a:r>
            <a:r>
              <a:rPr lang="nl-BE" sz="1800" dirty="0">
                <a:solidFill>
                  <a:srgbClr val="000000"/>
                </a:solidFill>
                <a:highlight>
                  <a:srgbClr val="FFFFFF"/>
                </a:highlight>
              </a:rPr>
              <a:t> = </a:t>
            </a:r>
            <a:r>
              <a:rPr lang="nl-BE" sz="1800" dirty="0" err="1" smtClean="0">
                <a:solidFill>
                  <a:srgbClr val="000000"/>
                </a:solidFill>
                <a:highlight>
                  <a:srgbClr val="FFFFFF"/>
                </a:highlight>
              </a:rPr>
              <a:t>cc.Web.GetPageLayoutListItemByName</a:t>
            </a:r>
            <a:r>
              <a:rPr lang="nl-BE" sz="1800" dirty="0">
                <a:solidFill>
                  <a:srgbClr val="000000"/>
                </a:solidFill>
                <a:highlight>
                  <a:srgbClr val="FFFFFF"/>
                </a:highlight>
              </a:rPr>
              <a:t>(</a:t>
            </a:r>
            <a:r>
              <a:rPr lang="nl-BE" sz="1800" dirty="0">
                <a:solidFill>
                  <a:srgbClr val="A31515"/>
                </a:solidFill>
                <a:highlight>
                  <a:srgbClr val="FFFFFF"/>
                </a:highlight>
              </a:rPr>
              <a:t>"ContosoLinksRight.aspx"</a:t>
            </a:r>
            <a:r>
              <a:rPr lang="nl-BE" sz="1800" dirty="0">
                <a:solidFill>
                  <a:srgbClr val="000000"/>
                </a:solidFill>
                <a:highlight>
                  <a:srgbClr val="FFFFFF"/>
                </a:highlight>
              </a:rPr>
              <a:t>);</a:t>
            </a:r>
          </a:p>
          <a:p>
            <a:r>
              <a:rPr lang="nl-BE" sz="1800" dirty="0" err="1" smtClean="0">
                <a:solidFill>
                  <a:srgbClr val="2B91AF"/>
                </a:solidFill>
                <a:highlight>
                  <a:srgbClr val="FFFFFF"/>
                </a:highlight>
              </a:rPr>
              <a:t>PublishingWeb</a:t>
            </a:r>
            <a:r>
              <a:rPr lang="nl-BE" sz="1800" dirty="0" smtClean="0">
                <a:solidFill>
                  <a:srgbClr val="000000"/>
                </a:solidFill>
                <a:highlight>
                  <a:srgbClr val="FFFFFF"/>
                </a:highlight>
              </a:rPr>
              <a:t> </a:t>
            </a:r>
            <a:r>
              <a:rPr lang="nl-BE" sz="1800" dirty="0" err="1">
                <a:solidFill>
                  <a:srgbClr val="000000"/>
                </a:solidFill>
                <a:highlight>
                  <a:srgbClr val="FFFFFF"/>
                </a:highlight>
              </a:rPr>
              <a:t>pWeb</a:t>
            </a:r>
            <a:r>
              <a:rPr lang="nl-BE" sz="1800" dirty="0">
                <a:solidFill>
                  <a:srgbClr val="000000"/>
                </a:solidFill>
                <a:highlight>
                  <a:srgbClr val="FFFFFF"/>
                </a:highlight>
              </a:rPr>
              <a:t> = </a:t>
            </a:r>
            <a:r>
              <a:rPr lang="nl-BE" sz="1800" dirty="0" err="1" smtClean="0">
                <a:solidFill>
                  <a:srgbClr val="2B91AF"/>
                </a:solidFill>
                <a:highlight>
                  <a:srgbClr val="FFFFFF"/>
                </a:highlight>
              </a:rPr>
              <a:t>PublishingWeb</a:t>
            </a:r>
            <a:r>
              <a:rPr lang="nl-BE" sz="1800" dirty="0" err="1" smtClean="0">
                <a:solidFill>
                  <a:srgbClr val="000000"/>
                </a:solidFill>
                <a:highlight>
                  <a:srgbClr val="FFFFFF"/>
                </a:highlight>
              </a:rPr>
              <a:t>.GetPublishingWeb</a:t>
            </a:r>
            <a:r>
              <a:rPr lang="nl-BE" sz="1800" dirty="0" smtClean="0">
                <a:solidFill>
                  <a:srgbClr val="000000"/>
                </a:solidFill>
                <a:highlight>
                  <a:srgbClr val="FFFFFF"/>
                </a:highlight>
              </a:rPr>
              <a:t>(cc, </a:t>
            </a:r>
            <a:r>
              <a:rPr lang="nl-BE" sz="1800" dirty="0" err="1" smtClean="0">
                <a:solidFill>
                  <a:srgbClr val="000000"/>
                </a:solidFill>
                <a:highlight>
                  <a:srgbClr val="FFFFFF"/>
                </a:highlight>
              </a:rPr>
              <a:t>cc.Web</a:t>
            </a:r>
            <a:r>
              <a:rPr lang="nl-BE" sz="1800" dirty="0">
                <a:solidFill>
                  <a:srgbClr val="000000"/>
                </a:solidFill>
                <a:highlight>
                  <a:srgbClr val="FFFFFF"/>
                </a:highlight>
              </a:rPr>
              <a:t>);</a:t>
            </a:r>
          </a:p>
          <a:p>
            <a:r>
              <a:rPr lang="nl-BE" sz="1800" dirty="0" err="1" smtClean="0">
                <a:solidFill>
                  <a:srgbClr val="2B91AF"/>
                </a:solidFill>
                <a:highlight>
                  <a:srgbClr val="FFFFFF"/>
                </a:highlight>
              </a:rPr>
              <a:t>PublishingPageInformation</a:t>
            </a:r>
            <a:r>
              <a:rPr lang="nl-BE" sz="1800" dirty="0" smtClean="0">
                <a:solidFill>
                  <a:srgbClr val="000000"/>
                </a:solidFill>
                <a:highlight>
                  <a:srgbClr val="FFFFFF"/>
                </a:highlight>
              </a:rPr>
              <a:t> </a:t>
            </a:r>
            <a:r>
              <a:rPr lang="nl-BE" sz="1800" dirty="0" err="1">
                <a:solidFill>
                  <a:srgbClr val="000000"/>
                </a:solidFill>
                <a:highlight>
                  <a:srgbClr val="FFFFFF"/>
                </a:highlight>
              </a:rPr>
              <a:t>publishingPageInfo</a:t>
            </a:r>
            <a:r>
              <a:rPr lang="nl-BE" sz="1800" dirty="0">
                <a:solidFill>
                  <a:srgbClr val="000000"/>
                </a:solidFill>
                <a:highlight>
                  <a:srgbClr val="FFFFFF"/>
                </a:highlight>
              </a:rPr>
              <a:t> = </a:t>
            </a:r>
            <a:r>
              <a:rPr lang="nl-BE" sz="1800" dirty="0">
                <a:solidFill>
                  <a:srgbClr val="0000FF"/>
                </a:solidFill>
                <a:highlight>
                  <a:srgbClr val="FFFFFF"/>
                </a:highlight>
              </a:rPr>
              <a:t>new</a:t>
            </a:r>
            <a:r>
              <a:rPr lang="nl-BE" sz="1800" dirty="0">
                <a:solidFill>
                  <a:srgbClr val="000000"/>
                </a:solidFill>
                <a:highlight>
                  <a:srgbClr val="FFFFFF"/>
                </a:highlight>
              </a:rPr>
              <a:t> </a:t>
            </a:r>
            <a:r>
              <a:rPr lang="nl-BE" sz="1800" dirty="0" err="1">
                <a:solidFill>
                  <a:srgbClr val="2B91AF"/>
                </a:solidFill>
                <a:highlight>
                  <a:srgbClr val="FFFFFF"/>
                </a:highlight>
              </a:rPr>
              <a:t>PublishingPageInformation</a:t>
            </a:r>
            <a:r>
              <a:rPr lang="nl-BE" sz="1800" dirty="0">
                <a:solidFill>
                  <a:srgbClr val="000000"/>
                </a:solidFill>
                <a:highlight>
                  <a:srgbClr val="FFFFFF"/>
                </a:highlight>
              </a:rPr>
              <a:t>();</a:t>
            </a:r>
          </a:p>
          <a:p>
            <a:r>
              <a:rPr lang="nl-BE" sz="1800" dirty="0" err="1" smtClean="0">
                <a:solidFill>
                  <a:srgbClr val="000000"/>
                </a:solidFill>
                <a:highlight>
                  <a:srgbClr val="FFFFFF"/>
                </a:highlight>
              </a:rPr>
              <a:t>publishingPageInfo.Name</a:t>
            </a:r>
            <a:r>
              <a:rPr lang="nl-BE" sz="1800" dirty="0" smtClean="0">
                <a:solidFill>
                  <a:srgbClr val="000000"/>
                </a:solidFill>
                <a:highlight>
                  <a:srgbClr val="FFFFFF"/>
                </a:highlight>
              </a:rPr>
              <a:t> </a:t>
            </a:r>
            <a:r>
              <a:rPr lang="nl-BE" sz="1800" dirty="0">
                <a:solidFill>
                  <a:srgbClr val="000000"/>
                </a:solidFill>
                <a:highlight>
                  <a:srgbClr val="FFFFFF"/>
                </a:highlight>
              </a:rPr>
              <a:t>= </a:t>
            </a:r>
            <a:r>
              <a:rPr lang="nl-BE" sz="1800" dirty="0">
                <a:solidFill>
                  <a:srgbClr val="A31515"/>
                </a:solidFill>
                <a:highlight>
                  <a:srgbClr val="FFFFFF"/>
                </a:highlight>
              </a:rPr>
              <a:t>"demo.aspx"</a:t>
            </a:r>
            <a:r>
              <a:rPr lang="nl-BE" sz="1800" dirty="0">
                <a:solidFill>
                  <a:srgbClr val="000000"/>
                </a:solidFill>
                <a:highlight>
                  <a:srgbClr val="FFFFFF"/>
                </a:highlight>
              </a:rPr>
              <a:t>;</a:t>
            </a:r>
          </a:p>
          <a:p>
            <a:r>
              <a:rPr lang="nl-BE" sz="1800" dirty="0" err="1" smtClean="0">
                <a:solidFill>
                  <a:srgbClr val="000000"/>
                </a:solidFill>
                <a:highlight>
                  <a:srgbClr val="FFFFFF"/>
                </a:highlight>
              </a:rPr>
              <a:t>publishingPageInfo.PageLayoutListItem</a:t>
            </a:r>
            <a:r>
              <a:rPr lang="nl-BE" sz="1800" dirty="0" smtClean="0">
                <a:solidFill>
                  <a:srgbClr val="000000"/>
                </a:solidFill>
                <a:highlight>
                  <a:srgbClr val="FFFFFF"/>
                </a:highlight>
              </a:rPr>
              <a:t> </a:t>
            </a:r>
            <a:r>
              <a:rPr lang="nl-BE" sz="1800" dirty="0">
                <a:solidFill>
                  <a:srgbClr val="000000"/>
                </a:solidFill>
                <a:highlight>
                  <a:srgbClr val="FFFFFF"/>
                </a:highlight>
              </a:rPr>
              <a:t>= </a:t>
            </a:r>
            <a:r>
              <a:rPr lang="nl-BE" sz="1800" dirty="0" err="1">
                <a:solidFill>
                  <a:srgbClr val="000000"/>
                </a:solidFill>
                <a:highlight>
                  <a:srgbClr val="FFFFFF"/>
                </a:highlight>
              </a:rPr>
              <a:t>pageLayout</a:t>
            </a:r>
            <a:r>
              <a:rPr lang="nl-BE" sz="1800" dirty="0">
                <a:solidFill>
                  <a:srgbClr val="000000"/>
                </a:solidFill>
                <a:highlight>
                  <a:srgbClr val="FFFFFF"/>
                </a:highlight>
              </a:rPr>
              <a:t>;</a:t>
            </a:r>
          </a:p>
          <a:p>
            <a:r>
              <a:rPr lang="nl-BE" sz="1800" dirty="0" err="1" smtClean="0">
                <a:solidFill>
                  <a:srgbClr val="2B91AF"/>
                </a:solidFill>
                <a:highlight>
                  <a:srgbClr val="FFFFFF"/>
                </a:highlight>
              </a:rPr>
              <a:t>PublishingPage</a:t>
            </a:r>
            <a:r>
              <a:rPr lang="nl-BE" sz="1800" dirty="0" smtClean="0">
                <a:solidFill>
                  <a:srgbClr val="000000"/>
                </a:solidFill>
                <a:highlight>
                  <a:srgbClr val="FFFFFF"/>
                </a:highlight>
              </a:rPr>
              <a:t> </a:t>
            </a:r>
            <a:r>
              <a:rPr lang="nl-BE" sz="1800" dirty="0" err="1">
                <a:solidFill>
                  <a:srgbClr val="000000"/>
                </a:solidFill>
                <a:highlight>
                  <a:srgbClr val="FFFFFF"/>
                </a:highlight>
              </a:rPr>
              <a:t>publishingPage</a:t>
            </a:r>
            <a:r>
              <a:rPr lang="nl-BE" sz="1800" dirty="0">
                <a:solidFill>
                  <a:srgbClr val="000000"/>
                </a:solidFill>
                <a:highlight>
                  <a:srgbClr val="FFFFFF"/>
                </a:highlight>
              </a:rPr>
              <a:t> = </a:t>
            </a:r>
            <a:r>
              <a:rPr lang="nl-BE" sz="1800" dirty="0" err="1">
                <a:solidFill>
                  <a:srgbClr val="000000"/>
                </a:solidFill>
                <a:highlight>
                  <a:srgbClr val="FFFFFF"/>
                </a:highlight>
              </a:rPr>
              <a:t>pWeb.AddPublishingPage</a:t>
            </a:r>
            <a:r>
              <a:rPr lang="nl-BE" sz="1800" dirty="0">
                <a:solidFill>
                  <a:srgbClr val="000000"/>
                </a:solidFill>
                <a:highlight>
                  <a:srgbClr val="FFFFFF"/>
                </a:highlight>
              </a:rPr>
              <a:t>(</a:t>
            </a:r>
            <a:r>
              <a:rPr lang="nl-BE" sz="1800" dirty="0" err="1">
                <a:solidFill>
                  <a:srgbClr val="000000"/>
                </a:solidFill>
                <a:highlight>
                  <a:srgbClr val="FFFFFF"/>
                </a:highlight>
              </a:rPr>
              <a:t>publishingPageInfo</a:t>
            </a:r>
            <a:r>
              <a:rPr lang="nl-BE" sz="1800" dirty="0">
                <a:solidFill>
                  <a:srgbClr val="000000"/>
                </a:solidFill>
                <a:highlight>
                  <a:srgbClr val="FFFFFF"/>
                </a:highlight>
              </a:rPr>
              <a:t>);</a:t>
            </a:r>
          </a:p>
          <a:p>
            <a:r>
              <a:rPr lang="nl-BE" sz="1800" dirty="0" err="1" smtClean="0">
                <a:solidFill>
                  <a:srgbClr val="0000FF"/>
                </a:solidFill>
                <a:highlight>
                  <a:srgbClr val="FFFFFF"/>
                </a:highlight>
              </a:rPr>
              <a:t>if</a:t>
            </a:r>
            <a:r>
              <a:rPr lang="nl-BE" sz="1800" dirty="0" smtClean="0">
                <a:solidFill>
                  <a:srgbClr val="000000"/>
                </a:solidFill>
                <a:highlight>
                  <a:srgbClr val="FFFFFF"/>
                </a:highlight>
              </a:rPr>
              <a:t> </a:t>
            </a:r>
            <a:r>
              <a:rPr lang="nl-BE" sz="1800" dirty="0">
                <a:solidFill>
                  <a:srgbClr val="000000"/>
                </a:solidFill>
                <a:highlight>
                  <a:srgbClr val="FFFFFF"/>
                </a:highlight>
              </a:rPr>
              <a:t>(</a:t>
            </a:r>
            <a:r>
              <a:rPr lang="nl-BE" sz="1800" dirty="0" err="1">
                <a:solidFill>
                  <a:srgbClr val="000000"/>
                </a:solidFill>
                <a:highlight>
                  <a:srgbClr val="FFFFFF"/>
                </a:highlight>
              </a:rPr>
              <a:t>pages.ForceCheckout</a:t>
            </a:r>
            <a:r>
              <a:rPr lang="nl-BE" sz="1800" dirty="0">
                <a:solidFill>
                  <a:srgbClr val="000000"/>
                </a:solidFill>
                <a:highlight>
                  <a:srgbClr val="FFFFFF"/>
                </a:highlight>
              </a:rPr>
              <a:t> || </a:t>
            </a:r>
            <a:r>
              <a:rPr lang="nl-BE" sz="1800" dirty="0" err="1">
                <a:solidFill>
                  <a:srgbClr val="000000"/>
                </a:solidFill>
                <a:highlight>
                  <a:srgbClr val="FFFFFF"/>
                </a:highlight>
              </a:rPr>
              <a:t>pages.EnableVersioning</a:t>
            </a:r>
            <a:r>
              <a:rPr lang="nl-BE" sz="1800" dirty="0">
                <a:solidFill>
                  <a:srgbClr val="000000"/>
                </a:solidFill>
                <a:highlight>
                  <a:srgbClr val="FFFFFF"/>
                </a:highlight>
              </a:rPr>
              <a:t>)</a:t>
            </a:r>
          </a:p>
          <a:p>
            <a:r>
              <a:rPr lang="nl-BE" sz="1800" dirty="0" smtClean="0">
                <a:solidFill>
                  <a:srgbClr val="000000"/>
                </a:solidFill>
                <a:highlight>
                  <a:srgbClr val="FFFFFF"/>
                </a:highlight>
              </a:rPr>
              <a:t>{</a:t>
            </a:r>
            <a:endParaRPr lang="nl-BE" sz="1800" dirty="0">
              <a:solidFill>
                <a:srgbClr val="000000"/>
              </a:solidFill>
              <a:highlight>
                <a:srgbClr val="FFFFFF"/>
              </a:highlight>
            </a:endParaRPr>
          </a:p>
          <a:p>
            <a:r>
              <a:rPr lang="nl-BE" sz="1800" dirty="0" smtClean="0">
                <a:solidFill>
                  <a:srgbClr val="000000"/>
                </a:solidFill>
                <a:highlight>
                  <a:srgbClr val="FFFFFF"/>
                </a:highlight>
              </a:rPr>
              <a:t>  </a:t>
            </a:r>
            <a:r>
              <a:rPr lang="nl-BE" sz="1800" dirty="0" err="1" smtClean="0">
                <a:solidFill>
                  <a:srgbClr val="000000"/>
                </a:solidFill>
                <a:highlight>
                  <a:srgbClr val="FFFFFF"/>
                </a:highlight>
              </a:rPr>
              <a:t>publishingPage.ListItem.File.CheckIn</a:t>
            </a:r>
            <a:r>
              <a:rPr lang="nl-BE" sz="1800" dirty="0" smtClean="0">
                <a:solidFill>
                  <a:srgbClr val="000000"/>
                </a:solidFill>
                <a:highlight>
                  <a:srgbClr val="FFFFFF"/>
                </a:highlight>
              </a:rPr>
              <a:t>(</a:t>
            </a:r>
            <a:r>
              <a:rPr lang="nl-BE" sz="1800" dirty="0" err="1" smtClean="0">
                <a:solidFill>
                  <a:srgbClr val="0000FF"/>
                </a:solidFill>
                <a:highlight>
                  <a:srgbClr val="FFFFFF"/>
                </a:highlight>
              </a:rPr>
              <a:t>string</a:t>
            </a:r>
            <a:r>
              <a:rPr lang="nl-BE" sz="1800" dirty="0" err="1" smtClean="0">
                <a:solidFill>
                  <a:srgbClr val="000000"/>
                </a:solidFill>
                <a:highlight>
                  <a:srgbClr val="FFFFFF"/>
                </a:highlight>
              </a:rPr>
              <a:t>.Empty</a:t>
            </a:r>
            <a:r>
              <a:rPr lang="nl-BE" sz="1800" dirty="0">
                <a:solidFill>
                  <a:srgbClr val="000000"/>
                </a:solidFill>
                <a:highlight>
                  <a:srgbClr val="FFFFFF"/>
                </a:highlight>
              </a:rPr>
              <a:t>, </a:t>
            </a:r>
            <a:r>
              <a:rPr lang="nl-BE" sz="1800" dirty="0" err="1">
                <a:solidFill>
                  <a:srgbClr val="2B91AF"/>
                </a:solidFill>
                <a:highlight>
                  <a:srgbClr val="FFFFFF"/>
                </a:highlight>
              </a:rPr>
              <a:t>CheckinType</a:t>
            </a:r>
            <a:r>
              <a:rPr lang="nl-BE" sz="1800" dirty="0" err="1">
                <a:solidFill>
                  <a:srgbClr val="000000"/>
                </a:solidFill>
                <a:highlight>
                  <a:srgbClr val="FFFFFF"/>
                </a:highlight>
              </a:rPr>
              <a:t>.MajorCheckIn</a:t>
            </a:r>
            <a:r>
              <a:rPr lang="nl-BE" sz="1800" dirty="0">
                <a:solidFill>
                  <a:srgbClr val="000000"/>
                </a:solidFill>
                <a:highlight>
                  <a:srgbClr val="FFFFFF"/>
                </a:highlight>
              </a:rPr>
              <a:t>);</a:t>
            </a:r>
          </a:p>
          <a:p>
            <a:r>
              <a:rPr lang="nl-BE" sz="1800" dirty="0" smtClean="0">
                <a:solidFill>
                  <a:srgbClr val="000000"/>
                </a:solidFill>
                <a:highlight>
                  <a:srgbClr val="FFFFFF"/>
                </a:highlight>
              </a:rPr>
              <a:t>  </a:t>
            </a:r>
            <a:r>
              <a:rPr lang="nl-BE" sz="1800" dirty="0" err="1" smtClean="0">
                <a:solidFill>
                  <a:srgbClr val="000000"/>
                </a:solidFill>
                <a:highlight>
                  <a:srgbClr val="FFFFFF"/>
                </a:highlight>
              </a:rPr>
              <a:t>publishingPage.ListItem.File.Publish</a:t>
            </a:r>
            <a:r>
              <a:rPr lang="nl-BE" sz="1800" dirty="0" smtClean="0">
                <a:solidFill>
                  <a:srgbClr val="000000"/>
                </a:solidFill>
                <a:highlight>
                  <a:srgbClr val="FFFFFF"/>
                </a:highlight>
              </a:rPr>
              <a:t>(</a:t>
            </a:r>
            <a:r>
              <a:rPr lang="nl-BE" sz="1800" dirty="0" err="1" smtClean="0">
                <a:solidFill>
                  <a:srgbClr val="0000FF"/>
                </a:solidFill>
                <a:highlight>
                  <a:srgbClr val="FFFFFF"/>
                </a:highlight>
              </a:rPr>
              <a:t>string</a:t>
            </a:r>
            <a:r>
              <a:rPr lang="nl-BE" sz="1800" dirty="0" err="1" smtClean="0">
                <a:solidFill>
                  <a:srgbClr val="000000"/>
                </a:solidFill>
                <a:highlight>
                  <a:srgbClr val="FFFFFF"/>
                </a:highlight>
              </a:rPr>
              <a:t>.Empty</a:t>
            </a:r>
            <a:r>
              <a:rPr lang="nl-BE" sz="1800" dirty="0">
                <a:solidFill>
                  <a:srgbClr val="000000"/>
                </a:solidFill>
                <a:highlight>
                  <a:srgbClr val="FFFFFF"/>
                </a:highlight>
              </a:rPr>
              <a:t>);</a:t>
            </a:r>
          </a:p>
          <a:p>
            <a:r>
              <a:rPr lang="nl-BE" sz="1800" dirty="0" smtClean="0">
                <a:solidFill>
                  <a:srgbClr val="0000FF"/>
                </a:solidFill>
                <a:highlight>
                  <a:srgbClr val="FFFFFF"/>
                </a:highlight>
              </a:rPr>
              <a:t>  </a:t>
            </a:r>
            <a:r>
              <a:rPr lang="nl-BE" sz="1800" dirty="0" err="1" smtClean="0">
                <a:solidFill>
                  <a:srgbClr val="0000FF"/>
                </a:solidFill>
                <a:highlight>
                  <a:srgbClr val="FFFFFF"/>
                </a:highlight>
              </a:rPr>
              <a:t>if</a:t>
            </a:r>
            <a:r>
              <a:rPr lang="nl-BE" sz="1800" dirty="0" smtClean="0">
                <a:solidFill>
                  <a:srgbClr val="000000"/>
                </a:solidFill>
                <a:highlight>
                  <a:srgbClr val="FFFFFF"/>
                </a:highlight>
              </a:rPr>
              <a:t> </a:t>
            </a:r>
            <a:r>
              <a:rPr lang="nl-BE" sz="1800" dirty="0">
                <a:solidFill>
                  <a:srgbClr val="000000"/>
                </a:solidFill>
                <a:highlight>
                  <a:srgbClr val="FFFFFF"/>
                </a:highlight>
              </a:rPr>
              <a:t>(</a:t>
            </a:r>
            <a:r>
              <a:rPr lang="nl-BE" sz="1800" dirty="0" err="1">
                <a:solidFill>
                  <a:srgbClr val="000000"/>
                </a:solidFill>
                <a:highlight>
                  <a:srgbClr val="FFFFFF"/>
                </a:highlight>
              </a:rPr>
              <a:t>pages.EnableModeration</a:t>
            </a:r>
            <a:r>
              <a:rPr lang="nl-BE" sz="1800" dirty="0">
                <a:solidFill>
                  <a:srgbClr val="000000"/>
                </a:solidFill>
                <a:highlight>
                  <a:srgbClr val="FFFFFF"/>
                </a:highlight>
              </a:rPr>
              <a:t>)</a:t>
            </a:r>
          </a:p>
          <a:p>
            <a:r>
              <a:rPr lang="nl-BE" sz="1800" dirty="0">
                <a:solidFill>
                  <a:srgbClr val="000000"/>
                </a:solidFill>
                <a:highlight>
                  <a:srgbClr val="FFFFFF"/>
                </a:highlight>
              </a:rPr>
              <a:t>  </a:t>
            </a:r>
            <a:r>
              <a:rPr lang="nl-BE" sz="1800" dirty="0" smtClean="0">
                <a:solidFill>
                  <a:srgbClr val="000000"/>
                </a:solidFill>
                <a:highlight>
                  <a:srgbClr val="FFFFFF"/>
                </a:highlight>
              </a:rPr>
              <a:t>{</a:t>
            </a:r>
            <a:endParaRPr lang="nl-BE" sz="1800" dirty="0">
              <a:solidFill>
                <a:srgbClr val="000000"/>
              </a:solidFill>
              <a:highlight>
                <a:srgbClr val="FFFFFF"/>
              </a:highlight>
            </a:endParaRPr>
          </a:p>
          <a:p>
            <a:r>
              <a:rPr lang="nl-BE" sz="1800" dirty="0" smtClean="0">
                <a:solidFill>
                  <a:srgbClr val="000000"/>
                </a:solidFill>
                <a:highlight>
                  <a:srgbClr val="FFFFFF"/>
                </a:highlight>
              </a:rPr>
              <a:t>    </a:t>
            </a:r>
            <a:r>
              <a:rPr lang="nl-BE" sz="1800" dirty="0" err="1" smtClean="0">
                <a:solidFill>
                  <a:srgbClr val="000000"/>
                </a:solidFill>
                <a:highlight>
                  <a:srgbClr val="FFFFFF"/>
                </a:highlight>
              </a:rPr>
              <a:t>publishingPage.ListItem.File.Approve</a:t>
            </a:r>
            <a:r>
              <a:rPr lang="nl-BE" sz="1800" dirty="0" smtClean="0">
                <a:solidFill>
                  <a:srgbClr val="000000"/>
                </a:solidFill>
                <a:highlight>
                  <a:srgbClr val="FFFFFF"/>
                </a:highlight>
              </a:rPr>
              <a:t>(</a:t>
            </a:r>
            <a:r>
              <a:rPr lang="nl-BE" sz="1800" dirty="0" err="1" smtClean="0">
                <a:solidFill>
                  <a:srgbClr val="0000FF"/>
                </a:solidFill>
                <a:highlight>
                  <a:srgbClr val="FFFFFF"/>
                </a:highlight>
              </a:rPr>
              <a:t>string</a:t>
            </a:r>
            <a:r>
              <a:rPr lang="nl-BE" sz="1800" dirty="0" err="1" smtClean="0">
                <a:solidFill>
                  <a:srgbClr val="000000"/>
                </a:solidFill>
                <a:highlight>
                  <a:srgbClr val="FFFFFF"/>
                </a:highlight>
              </a:rPr>
              <a:t>.Empty</a:t>
            </a:r>
            <a:r>
              <a:rPr lang="nl-BE" sz="1800" dirty="0">
                <a:solidFill>
                  <a:srgbClr val="000000"/>
                </a:solidFill>
                <a:highlight>
                  <a:srgbClr val="FFFFFF"/>
                </a:highlight>
              </a:rPr>
              <a:t>);</a:t>
            </a:r>
          </a:p>
          <a:p>
            <a:r>
              <a:rPr lang="nl-BE" sz="1800" dirty="0" smtClean="0">
                <a:solidFill>
                  <a:srgbClr val="000000"/>
                </a:solidFill>
                <a:highlight>
                  <a:srgbClr val="FFFFFF"/>
                </a:highlight>
              </a:rPr>
              <a:t>  }</a:t>
            </a:r>
            <a:endParaRPr lang="nl-BE" sz="1800" dirty="0">
              <a:solidFill>
                <a:srgbClr val="000000"/>
              </a:solidFill>
              <a:highlight>
                <a:srgbClr val="FFFFFF"/>
              </a:highlight>
            </a:endParaRPr>
          </a:p>
          <a:p>
            <a:r>
              <a:rPr lang="nl-BE" sz="1800" dirty="0" smtClean="0">
                <a:solidFill>
                  <a:srgbClr val="000000"/>
                </a:solidFill>
                <a:highlight>
                  <a:srgbClr val="FFFFFF"/>
                </a:highlight>
              </a:rPr>
              <a:t>}</a:t>
            </a:r>
            <a:endParaRPr lang="nl-BE" sz="1800" dirty="0">
              <a:solidFill>
                <a:srgbClr val="000000"/>
              </a:solidFill>
              <a:highlight>
                <a:srgbClr val="FFFFFF"/>
              </a:highlight>
            </a:endParaRPr>
          </a:p>
          <a:p>
            <a:r>
              <a:rPr lang="nl-BE" sz="1800" dirty="0" err="1" smtClean="0">
                <a:solidFill>
                  <a:srgbClr val="000000"/>
                </a:solidFill>
                <a:highlight>
                  <a:srgbClr val="FFFFFF"/>
                </a:highlight>
              </a:rPr>
              <a:t>cc.ExecuteQuery</a:t>
            </a:r>
            <a:r>
              <a:rPr lang="nl-BE" sz="1800" dirty="0">
                <a:solidFill>
                  <a:srgbClr val="000000"/>
                </a:solidFill>
                <a:highlight>
                  <a:srgbClr val="FFFFFF"/>
                </a:highlight>
              </a:rPr>
              <a:t>();</a:t>
            </a:r>
            <a:endParaRPr lang="en-US" sz="1800" dirty="0" smtClean="0">
              <a:solidFill>
                <a:srgbClr val="000000"/>
              </a:solidFill>
              <a:highlight>
                <a:srgbClr val="FFFFFF"/>
              </a:highlight>
            </a:endParaRPr>
          </a:p>
        </p:txBody>
      </p:sp>
    </p:spTree>
    <p:extLst>
      <p:ext uri="{BB962C8B-B14F-4D97-AF65-F5344CB8AC3E}">
        <p14:creationId xmlns:p14="http://schemas.microsoft.com/office/powerpoint/2010/main" val="392115360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791075" y="1447799"/>
            <a:ext cx="6877050" cy="1975926"/>
          </a:xfrm>
        </p:spPr>
        <p:txBody>
          <a:bodyPr/>
          <a:lstStyle/>
          <a:p>
            <a:r>
              <a:rPr lang="en-US" sz="3599" dirty="0"/>
              <a:t>Remote provisioning</a:t>
            </a:r>
          </a:p>
          <a:p>
            <a:pPr marL="685594" lvl="1" indent="-342797">
              <a:buFont typeface="Arial" panose="020B0604020202020204" pitchFamily="34" charset="0"/>
              <a:buChar char="•"/>
            </a:pPr>
            <a:r>
              <a:rPr lang="en-US" dirty="0" smtClean="0"/>
              <a:t>Add sites, artifacts and elements to sites using CSOM to avoid dependency to feature framework</a:t>
            </a:r>
          </a:p>
          <a:p>
            <a:pPr marL="685594" lvl="1" indent="-342797">
              <a:buFont typeface="Arial" panose="020B0604020202020204" pitchFamily="34" charset="0"/>
              <a:buChar char="•"/>
            </a:pPr>
            <a:r>
              <a:rPr lang="en-US" dirty="0" smtClean="0"/>
              <a:t>Suitable also for adding master pages and themes to sites automatically</a:t>
            </a:r>
          </a:p>
          <a:p>
            <a:pPr lvl="1"/>
            <a:endParaRPr lang="en-US" dirty="0" smtClean="0"/>
          </a:p>
          <a:p>
            <a:r>
              <a:rPr lang="en-US" sz="3599" dirty="0"/>
              <a:t>JS injection</a:t>
            </a:r>
          </a:p>
          <a:p>
            <a:pPr marL="685594" lvl="1" indent="-342797">
              <a:buFont typeface="Arial" panose="020B0604020202020204" pitchFamily="34" charset="0"/>
              <a:buChar char="•"/>
            </a:pPr>
            <a:r>
              <a:rPr lang="en-US" dirty="0" smtClean="0"/>
              <a:t>Apply changes to the pages using JS Injection technique</a:t>
            </a:r>
          </a:p>
          <a:p>
            <a:pPr marL="685594" lvl="1" indent="-342797">
              <a:buFont typeface="Arial" panose="020B0604020202020204" pitchFamily="34" charset="0"/>
              <a:buChar char="•"/>
            </a:pPr>
            <a:r>
              <a:rPr lang="en-US" dirty="0" smtClean="0"/>
              <a:t>Can be used to add elements and structures to existing pages </a:t>
            </a:r>
          </a:p>
        </p:txBody>
      </p:sp>
      <p:sp>
        <p:nvSpPr>
          <p:cNvPr id="5" name="Title 4"/>
          <p:cNvSpPr>
            <a:spLocks noGrp="1"/>
          </p:cNvSpPr>
          <p:nvPr>
            <p:ph type="title"/>
          </p:nvPr>
        </p:nvSpPr>
        <p:spPr>
          <a:xfrm>
            <a:off x="4791075" y="228600"/>
            <a:ext cx="6877050" cy="747897"/>
          </a:xfrm>
        </p:spPr>
        <p:txBody>
          <a:bodyPr/>
          <a:lstStyle/>
          <a:p>
            <a:r>
              <a:rPr lang="en-US" sz="4400" dirty="0" smtClean="0"/>
              <a:t>Modify branding with SP Apps</a:t>
            </a:r>
            <a:endParaRPr lang="en-US" sz="4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3"/>
            <a:ext cx="4570809" cy="6856214"/>
          </a:xfrm>
          <a:prstGeom prst="rect">
            <a:avLst/>
          </a:prstGeom>
        </p:spPr>
      </p:pic>
    </p:spTree>
    <p:extLst>
      <p:ext uri="{BB962C8B-B14F-4D97-AF65-F5344CB8AC3E}">
        <p14:creationId xmlns:p14="http://schemas.microsoft.com/office/powerpoint/2010/main" val="161009637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Example code limit page layouts and site templates</a:t>
            </a:r>
            <a:endParaRPr lang="en-US" sz="4000" dirty="0">
              <a:solidFill>
                <a:schemeClr val="bg1"/>
              </a:solidFill>
            </a:endParaRPr>
          </a:p>
        </p:txBody>
      </p:sp>
      <p:sp>
        <p:nvSpPr>
          <p:cNvPr id="4" name="Text Placeholder 3"/>
          <p:cNvSpPr>
            <a:spLocks noGrp="1"/>
          </p:cNvSpPr>
          <p:nvPr>
            <p:ph type="body" sz="quarter" idx="10"/>
          </p:nvPr>
        </p:nvSpPr>
        <p:spPr>
          <a:xfrm>
            <a:off x="518318" y="1233201"/>
            <a:ext cx="11152188" cy="2685656"/>
          </a:xfrm>
        </p:spPr>
        <p:txBody>
          <a:bodyPr/>
          <a:lstStyle/>
          <a:p>
            <a:r>
              <a:rPr lang="nl-BE" sz="1800" dirty="0">
                <a:solidFill>
                  <a:srgbClr val="2B91AF"/>
                </a:solidFill>
                <a:highlight>
                  <a:srgbClr val="FFFFFF"/>
                </a:highlight>
              </a:rPr>
              <a:t>List</a:t>
            </a:r>
            <a:r>
              <a:rPr lang="nl-BE" sz="1800" dirty="0">
                <a:solidFill>
                  <a:srgbClr val="000000"/>
                </a:solidFill>
                <a:highlight>
                  <a:srgbClr val="FFFFFF"/>
                </a:highlight>
              </a:rPr>
              <a:t>&lt;</a:t>
            </a:r>
            <a:r>
              <a:rPr lang="nl-BE" sz="1800" dirty="0" err="1">
                <a:solidFill>
                  <a:srgbClr val="2B91AF"/>
                </a:solidFill>
                <a:highlight>
                  <a:srgbClr val="FFFFFF"/>
                </a:highlight>
              </a:rPr>
              <a:t>WebTemplateEntity</a:t>
            </a:r>
            <a:r>
              <a:rPr lang="nl-BE" sz="1800" dirty="0">
                <a:solidFill>
                  <a:srgbClr val="000000"/>
                </a:solidFill>
                <a:highlight>
                  <a:srgbClr val="FFFFFF"/>
                </a:highlight>
              </a:rPr>
              <a:t>&gt; templates = </a:t>
            </a:r>
            <a:r>
              <a:rPr lang="nl-BE" sz="1800" dirty="0">
                <a:solidFill>
                  <a:srgbClr val="0000FF"/>
                </a:solidFill>
                <a:highlight>
                  <a:srgbClr val="FFFFFF"/>
                </a:highlight>
              </a:rPr>
              <a:t>new</a:t>
            </a:r>
            <a:r>
              <a:rPr lang="nl-BE" sz="1800" dirty="0">
                <a:solidFill>
                  <a:srgbClr val="000000"/>
                </a:solidFill>
                <a:highlight>
                  <a:srgbClr val="FFFFFF"/>
                </a:highlight>
              </a:rPr>
              <a:t> </a:t>
            </a:r>
            <a:r>
              <a:rPr lang="nl-BE" sz="1800" dirty="0">
                <a:solidFill>
                  <a:srgbClr val="2B91AF"/>
                </a:solidFill>
                <a:highlight>
                  <a:srgbClr val="FFFFFF"/>
                </a:highlight>
              </a:rPr>
              <a:t>List</a:t>
            </a:r>
            <a:r>
              <a:rPr lang="nl-BE" sz="1800" dirty="0">
                <a:solidFill>
                  <a:srgbClr val="000000"/>
                </a:solidFill>
                <a:highlight>
                  <a:srgbClr val="FFFFFF"/>
                </a:highlight>
              </a:rPr>
              <a:t>&lt;</a:t>
            </a:r>
            <a:r>
              <a:rPr lang="nl-BE" sz="1800" dirty="0" err="1">
                <a:solidFill>
                  <a:srgbClr val="2B91AF"/>
                </a:solidFill>
                <a:highlight>
                  <a:srgbClr val="FFFFFF"/>
                </a:highlight>
              </a:rPr>
              <a:t>WebTemplateEntity</a:t>
            </a:r>
            <a:r>
              <a:rPr lang="nl-BE" sz="1800" dirty="0">
                <a:solidFill>
                  <a:srgbClr val="000000"/>
                </a:solidFill>
                <a:highlight>
                  <a:srgbClr val="FFFFFF"/>
                </a:highlight>
              </a:rPr>
              <a:t>&gt;();</a:t>
            </a:r>
          </a:p>
          <a:p>
            <a:r>
              <a:rPr lang="nl-BE" sz="1800" dirty="0" err="1" smtClean="0">
                <a:solidFill>
                  <a:srgbClr val="000000"/>
                </a:solidFill>
                <a:highlight>
                  <a:srgbClr val="FFFFFF"/>
                </a:highlight>
              </a:rPr>
              <a:t>templates.Add</a:t>
            </a:r>
            <a:r>
              <a:rPr lang="nl-BE" sz="1800" dirty="0" smtClean="0">
                <a:solidFill>
                  <a:srgbClr val="000000"/>
                </a:solidFill>
                <a:highlight>
                  <a:srgbClr val="FFFFFF"/>
                </a:highlight>
              </a:rPr>
              <a:t>(</a:t>
            </a:r>
            <a:r>
              <a:rPr lang="nl-BE" sz="1800" dirty="0" smtClean="0">
                <a:solidFill>
                  <a:srgbClr val="0000FF"/>
                </a:solidFill>
                <a:highlight>
                  <a:srgbClr val="FFFFFF"/>
                </a:highlight>
              </a:rPr>
              <a:t>new</a:t>
            </a:r>
            <a:r>
              <a:rPr lang="nl-BE" sz="1800" dirty="0" smtClean="0">
                <a:solidFill>
                  <a:srgbClr val="000000"/>
                </a:solidFill>
                <a:highlight>
                  <a:srgbClr val="FFFFFF"/>
                </a:highlight>
              </a:rPr>
              <a:t> </a:t>
            </a:r>
            <a:r>
              <a:rPr lang="nl-BE" sz="1800" dirty="0" err="1">
                <a:solidFill>
                  <a:srgbClr val="2B91AF"/>
                </a:solidFill>
                <a:highlight>
                  <a:srgbClr val="FFFFFF"/>
                </a:highlight>
              </a:rPr>
              <a:t>WebTemplateEntity</a:t>
            </a:r>
            <a:r>
              <a:rPr lang="nl-BE" sz="1800" dirty="0">
                <a:solidFill>
                  <a:srgbClr val="000000"/>
                </a:solidFill>
                <a:highlight>
                  <a:srgbClr val="FFFFFF"/>
                </a:highlight>
              </a:rPr>
              <a:t>() { </a:t>
            </a:r>
            <a:r>
              <a:rPr lang="nl-BE" sz="1800" dirty="0" err="1">
                <a:solidFill>
                  <a:srgbClr val="000000"/>
                </a:solidFill>
                <a:highlight>
                  <a:srgbClr val="FFFFFF"/>
                </a:highlight>
              </a:rPr>
              <a:t>LanguageCode</a:t>
            </a:r>
            <a:r>
              <a:rPr lang="nl-BE" sz="1800" dirty="0">
                <a:solidFill>
                  <a:srgbClr val="000000"/>
                </a:solidFill>
                <a:highlight>
                  <a:srgbClr val="FFFFFF"/>
                </a:highlight>
              </a:rPr>
              <a:t> = </a:t>
            </a:r>
            <a:r>
              <a:rPr lang="nl-BE" sz="1800" dirty="0">
                <a:solidFill>
                  <a:srgbClr val="A31515"/>
                </a:solidFill>
                <a:highlight>
                  <a:srgbClr val="FFFFFF"/>
                </a:highlight>
              </a:rPr>
              <a:t>"1035"</a:t>
            </a:r>
            <a:r>
              <a:rPr lang="nl-BE" sz="1800" dirty="0">
                <a:solidFill>
                  <a:srgbClr val="000000"/>
                </a:solidFill>
                <a:highlight>
                  <a:srgbClr val="FFFFFF"/>
                </a:highlight>
              </a:rPr>
              <a:t>, </a:t>
            </a:r>
            <a:r>
              <a:rPr lang="nl-BE" sz="1800" dirty="0" err="1">
                <a:solidFill>
                  <a:srgbClr val="000000"/>
                </a:solidFill>
                <a:highlight>
                  <a:srgbClr val="FFFFFF"/>
                </a:highlight>
              </a:rPr>
              <a:t>TemplateName</a:t>
            </a:r>
            <a:r>
              <a:rPr lang="nl-BE" sz="1800" dirty="0">
                <a:solidFill>
                  <a:srgbClr val="000000"/>
                </a:solidFill>
                <a:highlight>
                  <a:srgbClr val="FFFFFF"/>
                </a:highlight>
              </a:rPr>
              <a:t> = </a:t>
            </a:r>
            <a:r>
              <a:rPr lang="nl-BE" sz="1800" dirty="0">
                <a:solidFill>
                  <a:srgbClr val="A31515"/>
                </a:solidFill>
                <a:highlight>
                  <a:srgbClr val="FFFFFF"/>
                </a:highlight>
              </a:rPr>
              <a:t>"STS#0"</a:t>
            </a:r>
            <a:r>
              <a:rPr lang="nl-BE" sz="1800" dirty="0">
                <a:solidFill>
                  <a:srgbClr val="000000"/>
                </a:solidFill>
                <a:highlight>
                  <a:srgbClr val="FFFFFF"/>
                </a:highlight>
              </a:rPr>
              <a:t> });</a:t>
            </a:r>
          </a:p>
          <a:p>
            <a:r>
              <a:rPr lang="nl-BE" sz="1800" dirty="0" err="1" smtClean="0">
                <a:solidFill>
                  <a:srgbClr val="000000"/>
                </a:solidFill>
                <a:highlight>
                  <a:srgbClr val="FFFFFF"/>
                </a:highlight>
              </a:rPr>
              <a:t>templates.Add</a:t>
            </a:r>
            <a:r>
              <a:rPr lang="nl-BE" sz="1800" dirty="0" smtClean="0">
                <a:solidFill>
                  <a:srgbClr val="000000"/>
                </a:solidFill>
                <a:highlight>
                  <a:srgbClr val="FFFFFF"/>
                </a:highlight>
              </a:rPr>
              <a:t>(</a:t>
            </a:r>
            <a:r>
              <a:rPr lang="nl-BE" sz="1800" dirty="0" smtClean="0">
                <a:solidFill>
                  <a:srgbClr val="0000FF"/>
                </a:solidFill>
                <a:highlight>
                  <a:srgbClr val="FFFFFF"/>
                </a:highlight>
              </a:rPr>
              <a:t>new</a:t>
            </a:r>
            <a:r>
              <a:rPr lang="nl-BE" sz="1800" dirty="0" smtClean="0">
                <a:solidFill>
                  <a:srgbClr val="000000"/>
                </a:solidFill>
                <a:highlight>
                  <a:srgbClr val="FFFFFF"/>
                </a:highlight>
              </a:rPr>
              <a:t> </a:t>
            </a:r>
            <a:r>
              <a:rPr lang="nl-BE" sz="1800" dirty="0" err="1">
                <a:solidFill>
                  <a:srgbClr val="2B91AF"/>
                </a:solidFill>
                <a:highlight>
                  <a:srgbClr val="FFFFFF"/>
                </a:highlight>
              </a:rPr>
              <a:t>WebTemplateEntity</a:t>
            </a:r>
            <a:r>
              <a:rPr lang="nl-BE" sz="1800" dirty="0">
                <a:solidFill>
                  <a:srgbClr val="000000"/>
                </a:solidFill>
                <a:highlight>
                  <a:srgbClr val="FFFFFF"/>
                </a:highlight>
              </a:rPr>
              <a:t>() { </a:t>
            </a:r>
            <a:r>
              <a:rPr lang="nl-BE" sz="1800" dirty="0" err="1">
                <a:solidFill>
                  <a:srgbClr val="000000"/>
                </a:solidFill>
                <a:highlight>
                  <a:srgbClr val="FFFFFF"/>
                </a:highlight>
              </a:rPr>
              <a:t>LanguageCode</a:t>
            </a:r>
            <a:r>
              <a:rPr lang="nl-BE" sz="1800" dirty="0">
                <a:solidFill>
                  <a:srgbClr val="000000"/>
                </a:solidFill>
                <a:highlight>
                  <a:srgbClr val="FFFFFF"/>
                </a:highlight>
              </a:rPr>
              <a:t> = </a:t>
            </a:r>
            <a:r>
              <a:rPr lang="nl-BE" sz="1800" dirty="0">
                <a:solidFill>
                  <a:srgbClr val="A31515"/>
                </a:solidFill>
                <a:highlight>
                  <a:srgbClr val="FFFFFF"/>
                </a:highlight>
              </a:rPr>
              <a:t>""</a:t>
            </a:r>
            <a:r>
              <a:rPr lang="nl-BE" sz="1800" dirty="0">
                <a:solidFill>
                  <a:srgbClr val="000000"/>
                </a:solidFill>
                <a:highlight>
                  <a:srgbClr val="FFFFFF"/>
                </a:highlight>
              </a:rPr>
              <a:t>, </a:t>
            </a:r>
            <a:r>
              <a:rPr lang="nl-BE" sz="1800" dirty="0" err="1">
                <a:solidFill>
                  <a:srgbClr val="000000"/>
                </a:solidFill>
                <a:highlight>
                  <a:srgbClr val="FFFFFF"/>
                </a:highlight>
              </a:rPr>
              <a:t>TemplateName</a:t>
            </a:r>
            <a:r>
              <a:rPr lang="nl-BE" sz="1800" dirty="0">
                <a:solidFill>
                  <a:srgbClr val="000000"/>
                </a:solidFill>
                <a:highlight>
                  <a:srgbClr val="FFFFFF"/>
                </a:highlight>
              </a:rPr>
              <a:t> = </a:t>
            </a:r>
            <a:r>
              <a:rPr lang="nl-BE" sz="1800" dirty="0">
                <a:solidFill>
                  <a:srgbClr val="A31515"/>
                </a:solidFill>
                <a:highlight>
                  <a:srgbClr val="FFFFFF"/>
                </a:highlight>
              </a:rPr>
              <a:t>"STS#0"</a:t>
            </a:r>
            <a:r>
              <a:rPr lang="nl-BE" sz="1800" dirty="0">
                <a:solidFill>
                  <a:srgbClr val="000000"/>
                </a:solidFill>
                <a:highlight>
                  <a:srgbClr val="FFFFFF"/>
                </a:highlight>
              </a:rPr>
              <a:t> });</a:t>
            </a:r>
          </a:p>
          <a:p>
            <a:r>
              <a:rPr lang="nl-BE" sz="1800" dirty="0" err="1" smtClean="0">
                <a:solidFill>
                  <a:srgbClr val="000000"/>
                </a:solidFill>
                <a:highlight>
                  <a:srgbClr val="FFFFFF"/>
                </a:highlight>
              </a:rPr>
              <a:t>templates.Add</a:t>
            </a:r>
            <a:r>
              <a:rPr lang="nl-BE" sz="1800" dirty="0" smtClean="0">
                <a:solidFill>
                  <a:srgbClr val="000000"/>
                </a:solidFill>
                <a:highlight>
                  <a:srgbClr val="FFFFFF"/>
                </a:highlight>
              </a:rPr>
              <a:t>(</a:t>
            </a:r>
            <a:r>
              <a:rPr lang="nl-BE" sz="1800" dirty="0" smtClean="0">
                <a:solidFill>
                  <a:srgbClr val="0000FF"/>
                </a:solidFill>
                <a:highlight>
                  <a:srgbClr val="FFFFFF"/>
                </a:highlight>
              </a:rPr>
              <a:t>new</a:t>
            </a:r>
            <a:r>
              <a:rPr lang="nl-BE" sz="1800" dirty="0" smtClean="0">
                <a:solidFill>
                  <a:srgbClr val="000000"/>
                </a:solidFill>
                <a:highlight>
                  <a:srgbClr val="FFFFFF"/>
                </a:highlight>
              </a:rPr>
              <a:t> </a:t>
            </a:r>
            <a:r>
              <a:rPr lang="nl-BE" sz="1800" dirty="0" err="1">
                <a:solidFill>
                  <a:srgbClr val="2B91AF"/>
                </a:solidFill>
                <a:highlight>
                  <a:srgbClr val="FFFFFF"/>
                </a:highlight>
              </a:rPr>
              <a:t>WebTemplateEntity</a:t>
            </a:r>
            <a:r>
              <a:rPr lang="nl-BE" sz="1800" dirty="0">
                <a:solidFill>
                  <a:srgbClr val="000000"/>
                </a:solidFill>
                <a:highlight>
                  <a:srgbClr val="FFFFFF"/>
                </a:highlight>
              </a:rPr>
              <a:t>() { </a:t>
            </a:r>
            <a:r>
              <a:rPr lang="nl-BE" sz="1800" dirty="0" err="1">
                <a:solidFill>
                  <a:srgbClr val="000000"/>
                </a:solidFill>
                <a:highlight>
                  <a:srgbClr val="FFFFFF"/>
                </a:highlight>
              </a:rPr>
              <a:t>LanguageCode</a:t>
            </a:r>
            <a:r>
              <a:rPr lang="nl-BE" sz="1800" dirty="0">
                <a:solidFill>
                  <a:srgbClr val="000000"/>
                </a:solidFill>
                <a:highlight>
                  <a:srgbClr val="FFFFFF"/>
                </a:highlight>
              </a:rPr>
              <a:t> = </a:t>
            </a:r>
            <a:r>
              <a:rPr lang="nl-BE" sz="1800" dirty="0">
                <a:solidFill>
                  <a:srgbClr val="A31515"/>
                </a:solidFill>
                <a:highlight>
                  <a:srgbClr val="FFFFFF"/>
                </a:highlight>
              </a:rPr>
              <a:t>""</a:t>
            </a:r>
            <a:r>
              <a:rPr lang="nl-BE" sz="1800" dirty="0">
                <a:solidFill>
                  <a:srgbClr val="000000"/>
                </a:solidFill>
                <a:highlight>
                  <a:srgbClr val="FFFFFF"/>
                </a:highlight>
              </a:rPr>
              <a:t>, </a:t>
            </a:r>
            <a:r>
              <a:rPr lang="nl-BE" sz="1800" dirty="0" err="1">
                <a:solidFill>
                  <a:srgbClr val="000000"/>
                </a:solidFill>
                <a:highlight>
                  <a:srgbClr val="FFFFFF"/>
                </a:highlight>
              </a:rPr>
              <a:t>TemplateName</a:t>
            </a:r>
            <a:r>
              <a:rPr lang="nl-BE" sz="1800" dirty="0">
                <a:solidFill>
                  <a:srgbClr val="000000"/>
                </a:solidFill>
                <a:highlight>
                  <a:srgbClr val="FFFFFF"/>
                </a:highlight>
              </a:rPr>
              <a:t> = </a:t>
            </a:r>
            <a:r>
              <a:rPr lang="nl-BE" sz="1800" dirty="0">
                <a:solidFill>
                  <a:srgbClr val="A31515"/>
                </a:solidFill>
                <a:highlight>
                  <a:srgbClr val="FFFFFF"/>
                </a:highlight>
              </a:rPr>
              <a:t>"BLOG#0"</a:t>
            </a:r>
            <a:r>
              <a:rPr lang="nl-BE" sz="1800" dirty="0">
                <a:solidFill>
                  <a:srgbClr val="000000"/>
                </a:solidFill>
                <a:highlight>
                  <a:srgbClr val="FFFFFF"/>
                </a:highlight>
              </a:rPr>
              <a:t> });</a:t>
            </a:r>
          </a:p>
          <a:p>
            <a:r>
              <a:rPr lang="nl-BE" sz="1800" dirty="0" err="1" smtClean="0">
                <a:solidFill>
                  <a:srgbClr val="000000"/>
                </a:solidFill>
                <a:highlight>
                  <a:srgbClr val="FFFFFF"/>
                </a:highlight>
              </a:rPr>
              <a:t>cc.Web.SetAvailableWebTemplates</a:t>
            </a:r>
            <a:r>
              <a:rPr lang="nl-BE" sz="1800" dirty="0" smtClean="0">
                <a:solidFill>
                  <a:srgbClr val="000000"/>
                </a:solidFill>
                <a:highlight>
                  <a:srgbClr val="FFFFFF"/>
                </a:highlight>
              </a:rPr>
              <a:t>(templates</a:t>
            </a:r>
            <a:r>
              <a:rPr lang="nl-BE" sz="1800" dirty="0">
                <a:solidFill>
                  <a:srgbClr val="000000"/>
                </a:solidFill>
                <a:highlight>
                  <a:srgbClr val="FFFFFF"/>
                </a:highlight>
              </a:rPr>
              <a:t>);</a:t>
            </a:r>
          </a:p>
          <a:p>
            <a:endParaRPr lang="nl-BE" sz="1800" dirty="0">
              <a:solidFill>
                <a:srgbClr val="000000"/>
              </a:solidFill>
              <a:highlight>
                <a:srgbClr val="FFFFFF"/>
              </a:highlight>
            </a:endParaRPr>
          </a:p>
          <a:p>
            <a:r>
              <a:rPr lang="nl-BE" sz="1800" dirty="0" smtClean="0">
                <a:solidFill>
                  <a:srgbClr val="008000"/>
                </a:solidFill>
                <a:highlight>
                  <a:srgbClr val="FFFFFF"/>
                </a:highlight>
              </a:rPr>
              <a:t>// </a:t>
            </a:r>
            <a:r>
              <a:rPr lang="nl-BE" sz="1800" dirty="0" err="1">
                <a:solidFill>
                  <a:srgbClr val="008000"/>
                </a:solidFill>
                <a:highlight>
                  <a:srgbClr val="FFFFFF"/>
                </a:highlight>
              </a:rPr>
              <a:t>Apply</a:t>
            </a:r>
            <a:r>
              <a:rPr lang="nl-BE" sz="1800" dirty="0">
                <a:solidFill>
                  <a:srgbClr val="008000"/>
                </a:solidFill>
                <a:highlight>
                  <a:srgbClr val="FFFFFF"/>
                </a:highlight>
              </a:rPr>
              <a:t> </a:t>
            </a:r>
            <a:r>
              <a:rPr lang="nl-BE" sz="1800" dirty="0" err="1">
                <a:solidFill>
                  <a:srgbClr val="008000"/>
                </a:solidFill>
                <a:highlight>
                  <a:srgbClr val="FFFFFF"/>
                </a:highlight>
              </a:rPr>
              <a:t>available</a:t>
            </a:r>
            <a:r>
              <a:rPr lang="nl-BE" sz="1800" dirty="0">
                <a:solidFill>
                  <a:srgbClr val="008000"/>
                </a:solidFill>
                <a:highlight>
                  <a:srgbClr val="FFFFFF"/>
                </a:highlight>
              </a:rPr>
              <a:t> page </a:t>
            </a:r>
            <a:r>
              <a:rPr lang="nl-BE" sz="1800" dirty="0" err="1">
                <a:solidFill>
                  <a:srgbClr val="008000"/>
                </a:solidFill>
                <a:highlight>
                  <a:srgbClr val="FFFFFF"/>
                </a:highlight>
              </a:rPr>
              <a:t>layouts</a:t>
            </a:r>
            <a:endParaRPr lang="nl-BE" sz="1800" dirty="0">
              <a:solidFill>
                <a:srgbClr val="000000"/>
              </a:solidFill>
              <a:highlight>
                <a:srgbClr val="FFFFFF"/>
              </a:highlight>
            </a:endParaRPr>
          </a:p>
          <a:p>
            <a:r>
              <a:rPr lang="nl-BE" sz="1800" dirty="0" smtClean="0">
                <a:solidFill>
                  <a:srgbClr val="2B91AF"/>
                </a:solidFill>
                <a:highlight>
                  <a:srgbClr val="FFFFFF"/>
                </a:highlight>
              </a:rPr>
              <a:t>List</a:t>
            </a:r>
            <a:r>
              <a:rPr lang="nl-BE" sz="1800" dirty="0" smtClean="0">
                <a:solidFill>
                  <a:srgbClr val="000000"/>
                </a:solidFill>
                <a:highlight>
                  <a:srgbClr val="FFFFFF"/>
                </a:highlight>
              </a:rPr>
              <a:t>&lt;</a:t>
            </a:r>
            <a:r>
              <a:rPr lang="nl-BE" sz="1800" dirty="0" smtClean="0">
                <a:solidFill>
                  <a:srgbClr val="0000FF"/>
                </a:solidFill>
                <a:highlight>
                  <a:srgbClr val="FFFFFF"/>
                </a:highlight>
              </a:rPr>
              <a:t>string</a:t>
            </a:r>
            <a:r>
              <a:rPr lang="nl-BE" sz="1800" dirty="0">
                <a:solidFill>
                  <a:srgbClr val="000000"/>
                </a:solidFill>
                <a:highlight>
                  <a:srgbClr val="FFFFFF"/>
                </a:highlight>
              </a:rPr>
              <a:t>&gt; </a:t>
            </a:r>
            <a:r>
              <a:rPr lang="nl-BE" sz="1800" dirty="0" err="1">
                <a:solidFill>
                  <a:srgbClr val="000000"/>
                </a:solidFill>
                <a:highlight>
                  <a:srgbClr val="FFFFFF"/>
                </a:highlight>
              </a:rPr>
              <a:t>pageLayouts</a:t>
            </a:r>
            <a:r>
              <a:rPr lang="nl-BE" sz="1800" dirty="0">
                <a:solidFill>
                  <a:srgbClr val="000000"/>
                </a:solidFill>
                <a:highlight>
                  <a:srgbClr val="FFFFFF"/>
                </a:highlight>
              </a:rPr>
              <a:t> = </a:t>
            </a:r>
            <a:r>
              <a:rPr lang="nl-BE" sz="1800" dirty="0">
                <a:solidFill>
                  <a:srgbClr val="0000FF"/>
                </a:solidFill>
                <a:highlight>
                  <a:srgbClr val="FFFFFF"/>
                </a:highlight>
              </a:rPr>
              <a:t>new</a:t>
            </a:r>
            <a:r>
              <a:rPr lang="nl-BE" sz="1800" dirty="0">
                <a:solidFill>
                  <a:srgbClr val="000000"/>
                </a:solidFill>
                <a:highlight>
                  <a:srgbClr val="FFFFFF"/>
                </a:highlight>
              </a:rPr>
              <a:t> </a:t>
            </a:r>
            <a:r>
              <a:rPr lang="nl-BE" sz="1800" dirty="0">
                <a:solidFill>
                  <a:srgbClr val="2B91AF"/>
                </a:solidFill>
                <a:highlight>
                  <a:srgbClr val="FFFFFF"/>
                </a:highlight>
              </a:rPr>
              <a:t>List</a:t>
            </a:r>
            <a:r>
              <a:rPr lang="nl-BE" sz="1800" dirty="0">
                <a:solidFill>
                  <a:srgbClr val="000000"/>
                </a:solidFill>
                <a:highlight>
                  <a:srgbClr val="FFFFFF"/>
                </a:highlight>
              </a:rPr>
              <a:t>&lt;</a:t>
            </a:r>
            <a:r>
              <a:rPr lang="nl-BE" sz="1800" dirty="0">
                <a:solidFill>
                  <a:srgbClr val="0000FF"/>
                </a:solidFill>
                <a:highlight>
                  <a:srgbClr val="FFFFFF"/>
                </a:highlight>
              </a:rPr>
              <a:t>string</a:t>
            </a:r>
            <a:r>
              <a:rPr lang="nl-BE" sz="1800" dirty="0">
                <a:solidFill>
                  <a:srgbClr val="000000"/>
                </a:solidFill>
                <a:highlight>
                  <a:srgbClr val="FFFFFF"/>
                </a:highlight>
              </a:rPr>
              <a:t>&gt;();</a:t>
            </a:r>
          </a:p>
          <a:p>
            <a:r>
              <a:rPr lang="nl-BE" sz="1800" dirty="0" err="1" smtClean="0">
                <a:solidFill>
                  <a:srgbClr val="000000"/>
                </a:solidFill>
                <a:highlight>
                  <a:srgbClr val="FFFFFF"/>
                </a:highlight>
              </a:rPr>
              <a:t>pageLayouts.Add</a:t>
            </a:r>
            <a:r>
              <a:rPr lang="nl-BE" sz="1800" dirty="0">
                <a:solidFill>
                  <a:srgbClr val="000000"/>
                </a:solidFill>
                <a:highlight>
                  <a:srgbClr val="FFFFFF"/>
                </a:highlight>
              </a:rPr>
              <a:t>(</a:t>
            </a:r>
            <a:r>
              <a:rPr lang="nl-BE" sz="1800" dirty="0">
                <a:solidFill>
                  <a:srgbClr val="A31515"/>
                </a:solidFill>
                <a:highlight>
                  <a:srgbClr val="FFFFFF"/>
                </a:highlight>
              </a:rPr>
              <a:t>"ContosoLinksBelow.aspx"</a:t>
            </a:r>
            <a:r>
              <a:rPr lang="nl-BE" sz="1800" dirty="0">
                <a:solidFill>
                  <a:srgbClr val="000000"/>
                </a:solidFill>
                <a:highlight>
                  <a:srgbClr val="FFFFFF"/>
                </a:highlight>
              </a:rPr>
              <a:t>);</a:t>
            </a:r>
          </a:p>
          <a:p>
            <a:r>
              <a:rPr lang="nl-BE" sz="1800" dirty="0" err="1" smtClean="0">
                <a:solidFill>
                  <a:srgbClr val="000000"/>
                </a:solidFill>
                <a:highlight>
                  <a:srgbClr val="FFFFFF"/>
                </a:highlight>
              </a:rPr>
              <a:t>pageLayouts.Add</a:t>
            </a:r>
            <a:r>
              <a:rPr lang="nl-BE" sz="1800" dirty="0">
                <a:solidFill>
                  <a:srgbClr val="000000"/>
                </a:solidFill>
                <a:highlight>
                  <a:srgbClr val="FFFFFF"/>
                </a:highlight>
              </a:rPr>
              <a:t>(</a:t>
            </a:r>
            <a:r>
              <a:rPr lang="nl-BE" sz="1800" dirty="0">
                <a:solidFill>
                  <a:srgbClr val="A31515"/>
                </a:solidFill>
                <a:highlight>
                  <a:srgbClr val="FFFFFF"/>
                </a:highlight>
              </a:rPr>
              <a:t>"ContosoLinksRight.aspx"</a:t>
            </a:r>
            <a:r>
              <a:rPr lang="nl-BE" sz="1800" dirty="0">
                <a:solidFill>
                  <a:srgbClr val="000000"/>
                </a:solidFill>
                <a:highlight>
                  <a:srgbClr val="FFFFFF"/>
                </a:highlight>
              </a:rPr>
              <a:t>);</a:t>
            </a:r>
          </a:p>
          <a:p>
            <a:r>
              <a:rPr lang="nl-BE" sz="1800" dirty="0" err="1" smtClean="0">
                <a:solidFill>
                  <a:srgbClr val="000000"/>
                </a:solidFill>
                <a:highlight>
                  <a:srgbClr val="FFFFFF"/>
                </a:highlight>
              </a:rPr>
              <a:t>clientContext.Web.SetAvailablePageLayouts</a:t>
            </a:r>
            <a:r>
              <a:rPr lang="nl-BE" sz="1800" dirty="0" smtClean="0">
                <a:solidFill>
                  <a:srgbClr val="000000"/>
                </a:solidFill>
                <a:highlight>
                  <a:srgbClr val="FFFFFF"/>
                </a:highlight>
              </a:rPr>
              <a:t>(</a:t>
            </a:r>
            <a:r>
              <a:rPr lang="nl-BE" sz="1800" dirty="0" err="1" smtClean="0">
                <a:solidFill>
                  <a:srgbClr val="000000"/>
                </a:solidFill>
                <a:highlight>
                  <a:srgbClr val="FFFFFF"/>
                </a:highlight>
              </a:rPr>
              <a:t>clientContext.Web</a:t>
            </a:r>
            <a:r>
              <a:rPr lang="nl-BE" sz="1800" dirty="0">
                <a:solidFill>
                  <a:srgbClr val="000000"/>
                </a:solidFill>
                <a:highlight>
                  <a:srgbClr val="FFFFFF"/>
                </a:highlight>
              </a:rPr>
              <a:t>, </a:t>
            </a:r>
            <a:r>
              <a:rPr lang="nl-BE" sz="1800" dirty="0" err="1">
                <a:solidFill>
                  <a:srgbClr val="000000"/>
                </a:solidFill>
                <a:highlight>
                  <a:srgbClr val="FFFFFF"/>
                </a:highlight>
              </a:rPr>
              <a:t>pageLayouts</a:t>
            </a:r>
            <a:r>
              <a:rPr lang="nl-BE" sz="1800" dirty="0">
                <a:solidFill>
                  <a:srgbClr val="000000"/>
                </a:solidFill>
                <a:highlight>
                  <a:srgbClr val="FFFFFF"/>
                </a:highlight>
              </a:rPr>
              <a:t>);</a:t>
            </a:r>
          </a:p>
          <a:p>
            <a:endParaRPr lang="nl-BE" sz="1800" dirty="0">
              <a:solidFill>
                <a:srgbClr val="000000"/>
              </a:solidFill>
              <a:highlight>
                <a:srgbClr val="FFFFFF"/>
              </a:highlight>
            </a:endParaRPr>
          </a:p>
          <a:p>
            <a:r>
              <a:rPr lang="en-US" sz="1800" dirty="0" smtClean="0">
                <a:solidFill>
                  <a:srgbClr val="008000"/>
                </a:solidFill>
                <a:highlight>
                  <a:srgbClr val="FFFFFF"/>
                </a:highlight>
              </a:rPr>
              <a:t>// </a:t>
            </a:r>
            <a:r>
              <a:rPr lang="en-US" sz="1800" dirty="0">
                <a:solidFill>
                  <a:srgbClr val="008000"/>
                </a:solidFill>
                <a:highlight>
                  <a:srgbClr val="FFFFFF"/>
                </a:highlight>
              </a:rPr>
              <a:t>Set default page layout for the site</a:t>
            </a:r>
            <a:endParaRPr lang="en-US" sz="1800" dirty="0">
              <a:solidFill>
                <a:srgbClr val="000000"/>
              </a:solidFill>
              <a:highlight>
                <a:srgbClr val="FFFFFF"/>
              </a:highlight>
            </a:endParaRPr>
          </a:p>
          <a:p>
            <a:r>
              <a:rPr lang="nl-BE" sz="1800" dirty="0" err="1" smtClean="0">
                <a:solidFill>
                  <a:srgbClr val="000000"/>
                </a:solidFill>
                <a:highlight>
                  <a:srgbClr val="FFFFFF"/>
                </a:highlight>
              </a:rPr>
              <a:t>cc.Web.SetDefaultPageLayoutForSite</a:t>
            </a:r>
            <a:r>
              <a:rPr lang="nl-BE" sz="1800" dirty="0" smtClean="0">
                <a:solidFill>
                  <a:srgbClr val="000000"/>
                </a:solidFill>
                <a:highlight>
                  <a:srgbClr val="FFFFFF"/>
                </a:highlight>
              </a:rPr>
              <a:t>(</a:t>
            </a:r>
            <a:r>
              <a:rPr lang="nl-BE" sz="1800" dirty="0" err="1" smtClean="0">
                <a:solidFill>
                  <a:srgbClr val="000000"/>
                </a:solidFill>
                <a:highlight>
                  <a:srgbClr val="FFFFFF"/>
                </a:highlight>
              </a:rPr>
              <a:t>clientContext.Web</a:t>
            </a:r>
            <a:r>
              <a:rPr lang="nl-BE" sz="1800" dirty="0">
                <a:solidFill>
                  <a:srgbClr val="000000"/>
                </a:solidFill>
                <a:highlight>
                  <a:srgbClr val="FFFFFF"/>
                </a:highlight>
              </a:rPr>
              <a:t>, </a:t>
            </a:r>
            <a:r>
              <a:rPr lang="nl-BE" sz="1800" dirty="0">
                <a:solidFill>
                  <a:srgbClr val="A31515"/>
                </a:solidFill>
                <a:highlight>
                  <a:srgbClr val="FFFFFF"/>
                </a:highlight>
              </a:rPr>
              <a:t>"ContosoLinksBelow.aspx"</a:t>
            </a:r>
            <a:r>
              <a:rPr lang="nl-BE" sz="1800" dirty="0">
                <a:solidFill>
                  <a:srgbClr val="000000"/>
                </a:solidFill>
                <a:highlight>
                  <a:srgbClr val="FFFFFF"/>
                </a:highlight>
              </a:rPr>
              <a:t>);</a:t>
            </a:r>
            <a:endParaRPr lang="en-US" sz="1800" dirty="0" smtClean="0">
              <a:solidFill>
                <a:srgbClr val="000000"/>
              </a:solidFill>
              <a:highlight>
                <a:srgbClr val="FFFFFF"/>
              </a:highlight>
            </a:endParaRPr>
          </a:p>
        </p:txBody>
      </p:sp>
    </p:spTree>
    <p:extLst>
      <p:ext uri="{BB962C8B-B14F-4D97-AF65-F5344CB8AC3E}">
        <p14:creationId xmlns:p14="http://schemas.microsoft.com/office/powerpoint/2010/main" val="260830607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Example code specify content type ID</a:t>
            </a:r>
            <a:endParaRPr lang="en-US" sz="4000" dirty="0">
              <a:solidFill>
                <a:schemeClr val="bg1"/>
              </a:solidFill>
            </a:endParaRPr>
          </a:p>
        </p:txBody>
      </p:sp>
      <p:sp>
        <p:nvSpPr>
          <p:cNvPr id="4" name="Text Placeholder 3"/>
          <p:cNvSpPr>
            <a:spLocks noGrp="1"/>
          </p:cNvSpPr>
          <p:nvPr>
            <p:ph type="body" sz="quarter" idx="10"/>
          </p:nvPr>
        </p:nvSpPr>
        <p:spPr>
          <a:xfrm>
            <a:off x="518318" y="1233201"/>
            <a:ext cx="11152188" cy="2685656"/>
          </a:xfrm>
        </p:spPr>
        <p:txBody>
          <a:bodyPr/>
          <a:lstStyle/>
          <a:p>
            <a:r>
              <a:rPr lang="nl-BE" sz="1600" dirty="0" err="1" smtClean="0">
                <a:solidFill>
                  <a:srgbClr val="000000"/>
                </a:solidFill>
                <a:highlight>
                  <a:srgbClr val="FFFFFF"/>
                </a:highlight>
              </a:rPr>
              <a:t>ContentTypeCollection</a:t>
            </a:r>
            <a:r>
              <a:rPr lang="nl-BE" sz="1600" dirty="0" smtClean="0">
                <a:solidFill>
                  <a:srgbClr val="000000"/>
                </a:solidFill>
                <a:highlight>
                  <a:srgbClr val="FFFFFF"/>
                </a:highlight>
              </a:rPr>
              <a:t> </a:t>
            </a:r>
            <a:r>
              <a:rPr lang="nl-BE" sz="1600" dirty="0" err="1">
                <a:solidFill>
                  <a:srgbClr val="000000"/>
                </a:solidFill>
                <a:highlight>
                  <a:srgbClr val="FFFFFF"/>
                </a:highlight>
              </a:rPr>
              <a:t>contentTypes</a:t>
            </a:r>
            <a:r>
              <a:rPr lang="nl-BE" sz="1600" dirty="0">
                <a:solidFill>
                  <a:srgbClr val="000000"/>
                </a:solidFill>
                <a:highlight>
                  <a:srgbClr val="FFFFFF"/>
                </a:highlight>
              </a:rPr>
              <a:t> = </a:t>
            </a:r>
            <a:r>
              <a:rPr lang="nl-BE" sz="1600" dirty="0" err="1">
                <a:solidFill>
                  <a:srgbClr val="000000"/>
                </a:solidFill>
                <a:highlight>
                  <a:srgbClr val="FFFFFF"/>
                </a:highlight>
              </a:rPr>
              <a:t>web.ContentTypes</a:t>
            </a:r>
            <a:r>
              <a:rPr lang="nl-BE" sz="1600" dirty="0">
                <a:solidFill>
                  <a:srgbClr val="000000"/>
                </a:solidFill>
                <a:highlight>
                  <a:srgbClr val="FFFFFF"/>
                </a:highlight>
              </a:rPr>
              <a:t>;</a:t>
            </a:r>
          </a:p>
          <a:p>
            <a:r>
              <a:rPr lang="nl-BE" sz="1600" dirty="0" err="1" smtClean="0">
                <a:solidFill>
                  <a:srgbClr val="000000"/>
                </a:solidFill>
                <a:highlight>
                  <a:srgbClr val="FFFFFF"/>
                </a:highlight>
              </a:rPr>
              <a:t>cc.Load</a:t>
            </a:r>
            <a:r>
              <a:rPr lang="nl-BE" sz="1600" dirty="0" smtClean="0">
                <a:solidFill>
                  <a:srgbClr val="000000"/>
                </a:solidFill>
                <a:highlight>
                  <a:srgbClr val="FFFFFF"/>
                </a:highlight>
              </a:rPr>
              <a:t>(</a:t>
            </a:r>
            <a:r>
              <a:rPr lang="nl-BE" sz="1600" dirty="0" err="1" smtClean="0">
                <a:solidFill>
                  <a:srgbClr val="000000"/>
                </a:solidFill>
                <a:highlight>
                  <a:srgbClr val="FFFFFF"/>
                </a:highlight>
              </a:rPr>
              <a:t>contentTypes</a:t>
            </a:r>
            <a:r>
              <a:rPr lang="nl-BE" sz="1600" dirty="0">
                <a:solidFill>
                  <a:srgbClr val="000000"/>
                </a:solidFill>
                <a:highlight>
                  <a:srgbClr val="FFFFFF"/>
                </a:highlight>
              </a:rPr>
              <a:t>);</a:t>
            </a:r>
          </a:p>
          <a:p>
            <a:r>
              <a:rPr lang="nl-BE" sz="1600" dirty="0" err="1" smtClean="0">
                <a:solidFill>
                  <a:srgbClr val="000000"/>
                </a:solidFill>
                <a:highlight>
                  <a:srgbClr val="FFFFFF"/>
                </a:highlight>
              </a:rPr>
              <a:t>cc.ExecuteQuery</a:t>
            </a:r>
            <a:r>
              <a:rPr lang="nl-BE" sz="1600" dirty="0">
                <a:solidFill>
                  <a:srgbClr val="000000"/>
                </a:solidFill>
                <a:highlight>
                  <a:srgbClr val="FFFFFF"/>
                </a:highlight>
              </a:rPr>
              <a:t>();</a:t>
            </a:r>
          </a:p>
          <a:p>
            <a:endParaRPr lang="nl-BE" sz="1600" dirty="0">
              <a:solidFill>
                <a:srgbClr val="000000"/>
              </a:solidFill>
              <a:highlight>
                <a:srgbClr val="FFFFFF"/>
              </a:highlight>
            </a:endParaRPr>
          </a:p>
          <a:p>
            <a:r>
              <a:rPr lang="en-US" sz="1600" dirty="0" err="1" smtClean="0">
                <a:solidFill>
                  <a:srgbClr val="0000FF"/>
                </a:solidFill>
                <a:highlight>
                  <a:srgbClr val="FFFFFF"/>
                </a:highlight>
              </a:rPr>
              <a:t>foreach</a:t>
            </a:r>
            <a:r>
              <a:rPr lang="en-US" sz="1600" dirty="0" smtClean="0">
                <a:solidFill>
                  <a:srgbClr val="000000"/>
                </a:solidFill>
                <a:highlight>
                  <a:srgbClr val="FFFFFF"/>
                </a:highlight>
              </a:rPr>
              <a:t> </a:t>
            </a:r>
            <a:r>
              <a:rPr lang="en-US" sz="1600" dirty="0">
                <a:solidFill>
                  <a:srgbClr val="000000"/>
                </a:solidFill>
                <a:highlight>
                  <a:srgbClr val="FFFFFF"/>
                </a:highlight>
              </a:rPr>
              <a:t>(</a:t>
            </a:r>
            <a:r>
              <a:rPr lang="en-US" sz="1600" dirty="0" err="1">
                <a:solidFill>
                  <a:srgbClr val="0000FF"/>
                </a:solidFill>
                <a:highlight>
                  <a:srgbClr val="FFFFFF"/>
                </a:highlight>
              </a:rPr>
              <a:t>var</a:t>
            </a:r>
            <a:r>
              <a:rPr lang="en-US" sz="1600" dirty="0">
                <a:solidFill>
                  <a:srgbClr val="000000"/>
                </a:solidFill>
                <a:highlight>
                  <a:srgbClr val="FFFFFF"/>
                </a:highlight>
              </a:rPr>
              <a:t> item </a:t>
            </a:r>
            <a:r>
              <a:rPr lang="en-US" sz="1600" dirty="0">
                <a:solidFill>
                  <a:srgbClr val="0000FF"/>
                </a:solidFill>
                <a:highlight>
                  <a:srgbClr val="FFFFFF"/>
                </a:highlight>
              </a:rPr>
              <a:t>in</a:t>
            </a:r>
            <a:r>
              <a:rPr lang="en-US" sz="1600" dirty="0">
                <a:solidFill>
                  <a:srgbClr val="000000"/>
                </a:solidFill>
                <a:highlight>
                  <a:srgbClr val="FFFFFF"/>
                </a:highlight>
              </a:rPr>
              <a:t> </a:t>
            </a:r>
            <a:r>
              <a:rPr lang="en-US" sz="1600" dirty="0" err="1">
                <a:solidFill>
                  <a:srgbClr val="000000"/>
                </a:solidFill>
                <a:highlight>
                  <a:srgbClr val="FFFFFF"/>
                </a:highlight>
              </a:rPr>
              <a:t>contentTypes</a:t>
            </a:r>
            <a:r>
              <a:rPr lang="en-US" sz="1600" dirty="0">
                <a:solidFill>
                  <a:srgbClr val="000000"/>
                </a:solidFill>
                <a:highlight>
                  <a:srgbClr val="FFFFFF"/>
                </a:highlight>
              </a:rPr>
              <a:t>)</a:t>
            </a:r>
          </a:p>
          <a:p>
            <a:r>
              <a:rPr lang="nl-BE" sz="1600" dirty="0" smtClean="0">
                <a:solidFill>
                  <a:srgbClr val="000000"/>
                </a:solidFill>
                <a:highlight>
                  <a:srgbClr val="FFFFFF"/>
                </a:highlight>
              </a:rPr>
              <a:t>{</a:t>
            </a:r>
            <a:endParaRPr lang="nl-BE" sz="1600" dirty="0">
              <a:solidFill>
                <a:srgbClr val="000000"/>
              </a:solidFill>
              <a:highlight>
                <a:srgbClr val="FFFFFF"/>
              </a:highlight>
            </a:endParaRPr>
          </a:p>
          <a:p>
            <a:r>
              <a:rPr lang="nl-BE" sz="1600" dirty="0" smtClean="0">
                <a:solidFill>
                  <a:srgbClr val="0000FF"/>
                </a:solidFill>
                <a:highlight>
                  <a:srgbClr val="FFFFFF"/>
                </a:highlight>
              </a:rPr>
              <a:t>  </a:t>
            </a:r>
            <a:r>
              <a:rPr lang="nl-BE" sz="1600" dirty="0" err="1" smtClean="0">
                <a:solidFill>
                  <a:srgbClr val="0000FF"/>
                </a:solidFill>
                <a:highlight>
                  <a:srgbClr val="FFFFFF"/>
                </a:highlight>
              </a:rPr>
              <a:t>if</a:t>
            </a:r>
            <a:r>
              <a:rPr lang="nl-BE" sz="1600" dirty="0" smtClean="0">
                <a:solidFill>
                  <a:srgbClr val="000000"/>
                </a:solidFill>
                <a:highlight>
                  <a:srgbClr val="FFFFFF"/>
                </a:highlight>
              </a:rPr>
              <a:t> </a:t>
            </a:r>
            <a:r>
              <a:rPr lang="nl-BE" sz="1600" dirty="0">
                <a:solidFill>
                  <a:srgbClr val="000000"/>
                </a:solidFill>
                <a:highlight>
                  <a:srgbClr val="FFFFFF"/>
                </a:highlight>
              </a:rPr>
              <a:t>(</a:t>
            </a:r>
            <a:r>
              <a:rPr lang="nl-BE" sz="1600" dirty="0" err="1">
                <a:solidFill>
                  <a:srgbClr val="000000"/>
                </a:solidFill>
                <a:highlight>
                  <a:srgbClr val="FFFFFF"/>
                </a:highlight>
              </a:rPr>
              <a:t>item.StringId</a:t>
            </a:r>
            <a:r>
              <a:rPr lang="nl-BE" sz="1600" dirty="0">
                <a:solidFill>
                  <a:srgbClr val="000000"/>
                </a:solidFill>
                <a:highlight>
                  <a:srgbClr val="FFFFFF"/>
                </a:highlight>
              </a:rPr>
              <a:t> == </a:t>
            </a:r>
            <a:r>
              <a:rPr lang="nl-BE" sz="1600" dirty="0">
                <a:solidFill>
                  <a:srgbClr val="A31515"/>
                </a:solidFill>
                <a:highlight>
                  <a:srgbClr val="FFFFFF"/>
                </a:highlight>
              </a:rPr>
              <a:t>"0x0101009189AB5D3D2647B580F011DA2F356FB2"</a:t>
            </a:r>
            <a:r>
              <a:rPr lang="nl-BE" sz="1600" dirty="0">
                <a:solidFill>
                  <a:srgbClr val="000000"/>
                </a:solidFill>
                <a:highlight>
                  <a:srgbClr val="FFFFFF"/>
                </a:highlight>
              </a:rPr>
              <a:t>)</a:t>
            </a:r>
          </a:p>
          <a:p>
            <a:r>
              <a:rPr lang="nl-BE" sz="1600" dirty="0" smtClean="0">
                <a:solidFill>
                  <a:srgbClr val="0000FF"/>
                </a:solidFill>
                <a:highlight>
                  <a:srgbClr val="FFFFFF"/>
                </a:highlight>
              </a:rPr>
              <a:t>    return</a:t>
            </a:r>
            <a:r>
              <a:rPr lang="nl-BE" sz="1600" dirty="0">
                <a:solidFill>
                  <a:srgbClr val="000000"/>
                </a:solidFill>
                <a:highlight>
                  <a:srgbClr val="FFFFFF"/>
                </a:highlight>
              </a:rPr>
              <a:t>;</a:t>
            </a:r>
          </a:p>
          <a:p>
            <a:r>
              <a:rPr lang="nl-BE" sz="1600" dirty="0" smtClean="0">
                <a:solidFill>
                  <a:srgbClr val="000000"/>
                </a:solidFill>
                <a:highlight>
                  <a:srgbClr val="FFFFFF"/>
                </a:highlight>
              </a:rPr>
              <a:t>}</a:t>
            </a:r>
            <a:endParaRPr lang="nl-BE" sz="1600" dirty="0">
              <a:solidFill>
                <a:srgbClr val="000000"/>
              </a:solidFill>
              <a:highlight>
                <a:srgbClr val="FFFFFF"/>
              </a:highlight>
            </a:endParaRPr>
          </a:p>
          <a:p>
            <a:endParaRPr lang="nl-BE" sz="1600" dirty="0">
              <a:solidFill>
                <a:srgbClr val="000000"/>
              </a:solidFill>
              <a:highlight>
                <a:srgbClr val="FFFFFF"/>
              </a:highlight>
            </a:endParaRPr>
          </a:p>
          <a:p>
            <a:r>
              <a:rPr lang="nl-BE" sz="1600" dirty="0" smtClean="0">
                <a:solidFill>
                  <a:srgbClr val="008000"/>
                </a:solidFill>
                <a:highlight>
                  <a:srgbClr val="FFFFFF"/>
                </a:highlight>
              </a:rPr>
              <a:t>// </a:t>
            </a:r>
            <a:r>
              <a:rPr lang="nl-BE" sz="1600" dirty="0" err="1">
                <a:solidFill>
                  <a:srgbClr val="008000"/>
                </a:solidFill>
                <a:highlight>
                  <a:srgbClr val="FFFFFF"/>
                </a:highlight>
              </a:rPr>
              <a:t>Create</a:t>
            </a:r>
            <a:r>
              <a:rPr lang="nl-BE" sz="1600" dirty="0">
                <a:solidFill>
                  <a:srgbClr val="008000"/>
                </a:solidFill>
                <a:highlight>
                  <a:srgbClr val="FFFFFF"/>
                </a:highlight>
              </a:rPr>
              <a:t> a Content Type Information object</a:t>
            </a:r>
            <a:endParaRPr lang="nl-BE" sz="1600" dirty="0">
              <a:solidFill>
                <a:srgbClr val="000000"/>
              </a:solidFill>
              <a:highlight>
                <a:srgbClr val="FFFFFF"/>
              </a:highlight>
            </a:endParaRPr>
          </a:p>
          <a:p>
            <a:r>
              <a:rPr lang="nl-BE" sz="1600" dirty="0" err="1" smtClean="0">
                <a:solidFill>
                  <a:srgbClr val="000000"/>
                </a:solidFill>
                <a:highlight>
                  <a:srgbClr val="FFFFFF"/>
                </a:highlight>
              </a:rPr>
              <a:t>ContentTypeCreationInformation</a:t>
            </a:r>
            <a:r>
              <a:rPr lang="nl-BE" sz="1600" dirty="0" smtClean="0">
                <a:solidFill>
                  <a:srgbClr val="000000"/>
                </a:solidFill>
                <a:highlight>
                  <a:srgbClr val="FFFFFF"/>
                </a:highlight>
              </a:rPr>
              <a:t> </a:t>
            </a:r>
            <a:r>
              <a:rPr lang="nl-BE" sz="1600" dirty="0" err="1">
                <a:solidFill>
                  <a:srgbClr val="000000"/>
                </a:solidFill>
                <a:highlight>
                  <a:srgbClr val="FFFFFF"/>
                </a:highlight>
              </a:rPr>
              <a:t>newCt</a:t>
            </a:r>
            <a:r>
              <a:rPr lang="nl-BE" sz="1600" dirty="0">
                <a:solidFill>
                  <a:srgbClr val="000000"/>
                </a:solidFill>
                <a:highlight>
                  <a:srgbClr val="FFFFFF"/>
                </a:highlight>
              </a:rPr>
              <a:t> = </a:t>
            </a:r>
            <a:r>
              <a:rPr lang="nl-BE" sz="1600" dirty="0">
                <a:solidFill>
                  <a:srgbClr val="0000FF"/>
                </a:solidFill>
                <a:highlight>
                  <a:srgbClr val="FFFFFF"/>
                </a:highlight>
              </a:rPr>
              <a:t>new</a:t>
            </a:r>
            <a:r>
              <a:rPr lang="nl-BE" sz="1600" dirty="0">
                <a:solidFill>
                  <a:srgbClr val="000000"/>
                </a:solidFill>
                <a:highlight>
                  <a:srgbClr val="FFFFFF"/>
                </a:highlight>
              </a:rPr>
              <a:t> </a:t>
            </a:r>
            <a:r>
              <a:rPr lang="nl-BE" sz="1600" dirty="0" err="1">
                <a:solidFill>
                  <a:srgbClr val="000000"/>
                </a:solidFill>
                <a:highlight>
                  <a:srgbClr val="FFFFFF"/>
                </a:highlight>
              </a:rPr>
              <a:t>ContentTypeCreationInformation</a:t>
            </a:r>
            <a:r>
              <a:rPr lang="nl-BE" sz="1600" dirty="0">
                <a:solidFill>
                  <a:srgbClr val="000000"/>
                </a:solidFill>
                <a:highlight>
                  <a:srgbClr val="FFFFFF"/>
                </a:highlight>
              </a:rPr>
              <a:t>();</a:t>
            </a:r>
          </a:p>
          <a:p>
            <a:r>
              <a:rPr lang="nl-BE" sz="1600" dirty="0" err="1" smtClean="0">
                <a:solidFill>
                  <a:srgbClr val="000000"/>
                </a:solidFill>
                <a:highlight>
                  <a:srgbClr val="FFFFFF"/>
                </a:highlight>
              </a:rPr>
              <a:t>newCt.Name</a:t>
            </a:r>
            <a:r>
              <a:rPr lang="nl-BE" sz="1600" dirty="0" smtClean="0">
                <a:solidFill>
                  <a:srgbClr val="000000"/>
                </a:solidFill>
                <a:highlight>
                  <a:srgbClr val="FFFFFF"/>
                </a:highlight>
              </a:rPr>
              <a:t> </a:t>
            </a:r>
            <a:r>
              <a:rPr lang="nl-BE" sz="1600" dirty="0">
                <a:solidFill>
                  <a:srgbClr val="000000"/>
                </a:solidFill>
                <a:highlight>
                  <a:srgbClr val="FFFFFF"/>
                </a:highlight>
              </a:rPr>
              <a:t>= </a:t>
            </a:r>
            <a:r>
              <a:rPr lang="nl-BE" sz="1600" dirty="0">
                <a:solidFill>
                  <a:srgbClr val="A31515"/>
                </a:solidFill>
                <a:highlight>
                  <a:srgbClr val="FFFFFF"/>
                </a:highlight>
              </a:rPr>
              <a:t>"</a:t>
            </a:r>
            <a:r>
              <a:rPr lang="nl-BE" sz="1600" dirty="0" err="1">
                <a:solidFill>
                  <a:srgbClr val="A31515"/>
                </a:solidFill>
                <a:highlight>
                  <a:srgbClr val="FFFFFF"/>
                </a:highlight>
              </a:rPr>
              <a:t>Contoso</a:t>
            </a:r>
            <a:r>
              <a:rPr lang="nl-BE" sz="1600" dirty="0">
                <a:solidFill>
                  <a:srgbClr val="A31515"/>
                </a:solidFill>
                <a:highlight>
                  <a:srgbClr val="FFFFFF"/>
                </a:highlight>
              </a:rPr>
              <a:t> Document"</a:t>
            </a:r>
            <a:r>
              <a:rPr lang="nl-BE" sz="1600" dirty="0">
                <a:solidFill>
                  <a:srgbClr val="000000"/>
                </a:solidFill>
                <a:highlight>
                  <a:srgbClr val="FFFFFF"/>
                </a:highlight>
              </a:rPr>
              <a:t>;</a:t>
            </a:r>
          </a:p>
          <a:p>
            <a:r>
              <a:rPr lang="en-US" sz="1600" dirty="0" smtClean="0">
                <a:solidFill>
                  <a:srgbClr val="008000"/>
                </a:solidFill>
                <a:highlight>
                  <a:srgbClr val="FFFFFF"/>
                </a:highlight>
              </a:rPr>
              <a:t>//</a:t>
            </a:r>
            <a:r>
              <a:rPr lang="en-US" sz="1600" dirty="0">
                <a:solidFill>
                  <a:srgbClr val="008000"/>
                </a:solidFill>
                <a:highlight>
                  <a:srgbClr val="FFFFFF"/>
                </a:highlight>
              </a:rPr>
              <a:t>Inherit from </a:t>
            </a:r>
            <a:r>
              <a:rPr lang="en-US" sz="1600" dirty="0" err="1">
                <a:solidFill>
                  <a:srgbClr val="008000"/>
                </a:solidFill>
                <a:highlight>
                  <a:srgbClr val="FFFFFF"/>
                </a:highlight>
              </a:rPr>
              <a:t>oob</a:t>
            </a:r>
            <a:r>
              <a:rPr lang="en-US" sz="1600" dirty="0">
                <a:solidFill>
                  <a:srgbClr val="008000"/>
                </a:solidFill>
                <a:highlight>
                  <a:srgbClr val="FFFFFF"/>
                </a:highlight>
              </a:rPr>
              <a:t> document - 0x0101 and assign </a:t>
            </a:r>
            <a:endParaRPr lang="en-US" sz="1600" dirty="0">
              <a:solidFill>
                <a:srgbClr val="000000"/>
              </a:solidFill>
              <a:highlight>
                <a:srgbClr val="FFFFFF"/>
              </a:highlight>
            </a:endParaRPr>
          </a:p>
          <a:p>
            <a:r>
              <a:rPr lang="nl-BE" sz="1600" dirty="0" err="1" smtClean="0">
                <a:solidFill>
                  <a:srgbClr val="000000"/>
                </a:solidFill>
                <a:highlight>
                  <a:srgbClr val="FFFFFF"/>
                </a:highlight>
              </a:rPr>
              <a:t>newCt.Id</a:t>
            </a:r>
            <a:r>
              <a:rPr lang="nl-BE" sz="1600" dirty="0" smtClean="0">
                <a:solidFill>
                  <a:srgbClr val="000000"/>
                </a:solidFill>
                <a:highlight>
                  <a:srgbClr val="FFFFFF"/>
                </a:highlight>
              </a:rPr>
              <a:t> </a:t>
            </a:r>
            <a:r>
              <a:rPr lang="nl-BE" sz="1600" dirty="0">
                <a:solidFill>
                  <a:srgbClr val="000000"/>
                </a:solidFill>
                <a:highlight>
                  <a:srgbClr val="FFFFFF"/>
                </a:highlight>
              </a:rPr>
              <a:t>= </a:t>
            </a:r>
            <a:r>
              <a:rPr lang="nl-BE" sz="1600" dirty="0">
                <a:solidFill>
                  <a:srgbClr val="A31515"/>
                </a:solidFill>
                <a:highlight>
                  <a:srgbClr val="FFFFFF"/>
                </a:highlight>
              </a:rPr>
              <a:t>"0x0101009189AB5D3D2647B580F011DA2F356FB2"</a:t>
            </a:r>
            <a:r>
              <a:rPr lang="nl-BE" sz="1600" dirty="0">
                <a:solidFill>
                  <a:srgbClr val="000000"/>
                </a:solidFill>
                <a:highlight>
                  <a:srgbClr val="FFFFFF"/>
                </a:highlight>
              </a:rPr>
              <a:t>;</a:t>
            </a:r>
          </a:p>
          <a:p>
            <a:r>
              <a:rPr lang="nl-BE" sz="1600" dirty="0" err="1" smtClean="0">
                <a:solidFill>
                  <a:srgbClr val="000000"/>
                </a:solidFill>
                <a:highlight>
                  <a:srgbClr val="FFFFFF"/>
                </a:highlight>
              </a:rPr>
              <a:t>newCt.Group</a:t>
            </a:r>
            <a:r>
              <a:rPr lang="nl-BE" sz="1600" dirty="0" smtClean="0">
                <a:solidFill>
                  <a:srgbClr val="000000"/>
                </a:solidFill>
                <a:highlight>
                  <a:srgbClr val="FFFFFF"/>
                </a:highlight>
              </a:rPr>
              <a:t> </a:t>
            </a:r>
            <a:r>
              <a:rPr lang="nl-BE" sz="1600" dirty="0">
                <a:solidFill>
                  <a:srgbClr val="000000"/>
                </a:solidFill>
                <a:highlight>
                  <a:srgbClr val="FFFFFF"/>
                </a:highlight>
              </a:rPr>
              <a:t>= </a:t>
            </a:r>
            <a:r>
              <a:rPr lang="nl-BE" sz="1600" dirty="0">
                <a:solidFill>
                  <a:srgbClr val="A31515"/>
                </a:solidFill>
                <a:highlight>
                  <a:srgbClr val="FFFFFF"/>
                </a:highlight>
              </a:rPr>
              <a:t>"</a:t>
            </a:r>
            <a:r>
              <a:rPr lang="nl-BE" sz="1600" dirty="0" err="1">
                <a:solidFill>
                  <a:srgbClr val="A31515"/>
                </a:solidFill>
                <a:highlight>
                  <a:srgbClr val="FFFFFF"/>
                </a:highlight>
              </a:rPr>
              <a:t>Contoso</a:t>
            </a:r>
            <a:r>
              <a:rPr lang="nl-BE" sz="1600" dirty="0">
                <a:solidFill>
                  <a:srgbClr val="A31515"/>
                </a:solidFill>
                <a:highlight>
                  <a:srgbClr val="FFFFFF"/>
                </a:highlight>
              </a:rPr>
              <a:t> Content Types"</a:t>
            </a:r>
            <a:r>
              <a:rPr lang="nl-BE" sz="1600" dirty="0">
                <a:solidFill>
                  <a:srgbClr val="000000"/>
                </a:solidFill>
                <a:highlight>
                  <a:srgbClr val="FFFFFF"/>
                </a:highlight>
              </a:rPr>
              <a:t>;</a:t>
            </a:r>
          </a:p>
          <a:p>
            <a:r>
              <a:rPr lang="nl-BE" sz="1600" dirty="0" smtClean="0">
                <a:solidFill>
                  <a:srgbClr val="008000"/>
                </a:solidFill>
                <a:highlight>
                  <a:srgbClr val="FFFFFF"/>
                </a:highlight>
              </a:rPr>
              <a:t>// </a:t>
            </a:r>
            <a:r>
              <a:rPr lang="nl-BE" sz="1600" dirty="0" err="1">
                <a:solidFill>
                  <a:srgbClr val="008000"/>
                </a:solidFill>
                <a:highlight>
                  <a:srgbClr val="FFFFFF"/>
                </a:highlight>
              </a:rPr>
              <a:t>Create</a:t>
            </a:r>
            <a:r>
              <a:rPr lang="nl-BE" sz="1600" dirty="0">
                <a:solidFill>
                  <a:srgbClr val="008000"/>
                </a:solidFill>
                <a:highlight>
                  <a:srgbClr val="FFFFFF"/>
                </a:highlight>
              </a:rPr>
              <a:t> the content type</a:t>
            </a:r>
            <a:endParaRPr lang="nl-BE" sz="1600" dirty="0">
              <a:solidFill>
                <a:srgbClr val="000000"/>
              </a:solidFill>
              <a:highlight>
                <a:srgbClr val="FFFFFF"/>
              </a:highlight>
            </a:endParaRPr>
          </a:p>
          <a:p>
            <a:r>
              <a:rPr lang="nl-BE" sz="1600" dirty="0" err="1" smtClean="0">
                <a:solidFill>
                  <a:srgbClr val="000000"/>
                </a:solidFill>
                <a:highlight>
                  <a:srgbClr val="FFFFFF"/>
                </a:highlight>
              </a:rPr>
              <a:t>ContentType</a:t>
            </a:r>
            <a:r>
              <a:rPr lang="nl-BE" sz="1600" dirty="0" smtClean="0">
                <a:solidFill>
                  <a:srgbClr val="000000"/>
                </a:solidFill>
                <a:highlight>
                  <a:srgbClr val="FFFFFF"/>
                </a:highlight>
              </a:rPr>
              <a:t> </a:t>
            </a:r>
            <a:r>
              <a:rPr lang="nl-BE" sz="1600" dirty="0" err="1">
                <a:solidFill>
                  <a:srgbClr val="000000"/>
                </a:solidFill>
                <a:highlight>
                  <a:srgbClr val="FFFFFF"/>
                </a:highlight>
              </a:rPr>
              <a:t>myContentType</a:t>
            </a:r>
            <a:r>
              <a:rPr lang="nl-BE" sz="1600" dirty="0">
                <a:solidFill>
                  <a:srgbClr val="000000"/>
                </a:solidFill>
                <a:highlight>
                  <a:srgbClr val="FFFFFF"/>
                </a:highlight>
              </a:rPr>
              <a:t> = </a:t>
            </a:r>
            <a:r>
              <a:rPr lang="nl-BE" sz="1600" dirty="0" err="1">
                <a:solidFill>
                  <a:srgbClr val="000000"/>
                </a:solidFill>
                <a:highlight>
                  <a:srgbClr val="FFFFFF"/>
                </a:highlight>
              </a:rPr>
              <a:t>contentTypes.Add</a:t>
            </a:r>
            <a:r>
              <a:rPr lang="nl-BE" sz="1600" dirty="0">
                <a:solidFill>
                  <a:srgbClr val="000000"/>
                </a:solidFill>
                <a:highlight>
                  <a:srgbClr val="FFFFFF"/>
                </a:highlight>
              </a:rPr>
              <a:t>(</a:t>
            </a:r>
            <a:r>
              <a:rPr lang="nl-BE" sz="1600" dirty="0" err="1">
                <a:solidFill>
                  <a:srgbClr val="000000"/>
                </a:solidFill>
                <a:highlight>
                  <a:srgbClr val="FFFFFF"/>
                </a:highlight>
              </a:rPr>
              <a:t>newCt</a:t>
            </a:r>
            <a:r>
              <a:rPr lang="nl-BE" sz="1600" dirty="0">
                <a:solidFill>
                  <a:srgbClr val="000000"/>
                </a:solidFill>
                <a:highlight>
                  <a:srgbClr val="FFFFFF"/>
                </a:highlight>
              </a:rPr>
              <a:t>);</a:t>
            </a:r>
          </a:p>
          <a:p>
            <a:r>
              <a:rPr lang="nl-BE" sz="1600" dirty="0" err="1" smtClean="0">
                <a:solidFill>
                  <a:srgbClr val="000000"/>
                </a:solidFill>
                <a:highlight>
                  <a:srgbClr val="FFFFFF"/>
                </a:highlight>
              </a:rPr>
              <a:t>cc.ExecuteQuery</a:t>
            </a:r>
            <a:r>
              <a:rPr lang="nl-BE" sz="1600" dirty="0">
                <a:solidFill>
                  <a:srgbClr val="000000"/>
                </a:solidFill>
                <a:highlight>
                  <a:srgbClr val="FFFFFF"/>
                </a:highlight>
              </a:rPr>
              <a:t>();</a:t>
            </a:r>
            <a:endParaRPr lang="en-US" sz="1600" dirty="0" smtClean="0">
              <a:solidFill>
                <a:srgbClr val="000000"/>
              </a:solidFill>
              <a:highlight>
                <a:srgbClr val="FFFFFF"/>
              </a:highlight>
            </a:endParaRPr>
          </a:p>
        </p:txBody>
      </p:sp>
    </p:spTree>
    <p:extLst>
      <p:ext uri="{BB962C8B-B14F-4D97-AF65-F5344CB8AC3E}">
        <p14:creationId xmlns:p14="http://schemas.microsoft.com/office/powerpoint/2010/main" val="114476017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pPr lvl="0"/>
            <a:r>
              <a:rPr lang="en-US" sz="6000" dirty="0" smtClean="0"/>
              <a:t>Master </a:t>
            </a:r>
            <a:r>
              <a:rPr lang="en-US" sz="6000" dirty="0"/>
              <a:t>p</a:t>
            </a:r>
            <a:r>
              <a:rPr lang="en-US" sz="6000" dirty="0" smtClean="0"/>
              <a:t>age and page layouts on publishing sites</a:t>
            </a:r>
            <a:endParaRPr lang="en-US" sz="6000" dirty="0"/>
          </a:p>
        </p:txBody>
      </p:sp>
    </p:spTree>
    <p:extLst>
      <p:ext uri="{BB962C8B-B14F-4D97-AF65-F5344CB8AC3E}">
        <p14:creationId xmlns:p14="http://schemas.microsoft.com/office/powerpoint/2010/main" val="26563527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055738" y="3299830"/>
            <a:ext cx="3753276" cy="1700704"/>
          </a:xfrm>
          <a:prstGeom prst="rect">
            <a:avLst/>
          </a:prstGeom>
        </p:spPr>
      </p:pic>
      <p:sp>
        <p:nvSpPr>
          <p:cNvPr id="3" name="Content Placeholder 2"/>
          <p:cNvSpPr>
            <a:spLocks noGrp="1"/>
          </p:cNvSpPr>
          <p:nvPr>
            <p:ph type="body" sz="quarter" idx="10"/>
          </p:nvPr>
        </p:nvSpPr>
        <p:spPr>
          <a:xfrm>
            <a:off x="519113" y="1447799"/>
            <a:ext cx="7068052" cy="1975926"/>
          </a:xfrm>
        </p:spPr>
        <p:txBody>
          <a:bodyPr/>
          <a:lstStyle/>
          <a:p>
            <a:r>
              <a:rPr lang="en-US" sz="2799" dirty="0">
                <a:solidFill>
                  <a:schemeClr val="tx2"/>
                </a:solidFill>
              </a:rPr>
              <a:t>Empowering web designers &amp; developers</a:t>
            </a:r>
          </a:p>
          <a:p>
            <a:pPr marL="628461" lvl="1" indent="-285664">
              <a:buFont typeface="Arial" panose="020B0604020202020204" pitchFamily="34" charset="0"/>
              <a:buChar char="•"/>
            </a:pPr>
            <a:r>
              <a:rPr lang="en-US" sz="1799" dirty="0"/>
              <a:t>Completely revamped CSS classes</a:t>
            </a:r>
          </a:p>
          <a:p>
            <a:pPr marL="628461" lvl="1" indent="-285664">
              <a:buFont typeface="Arial" panose="020B0604020202020204" pitchFamily="34" charset="0"/>
              <a:buChar char="•"/>
            </a:pPr>
            <a:r>
              <a:rPr lang="en-US" sz="1799" dirty="0"/>
              <a:t>Web Part rendering with DIVs, not with TABLEs</a:t>
            </a:r>
          </a:p>
          <a:p>
            <a:pPr marL="628461" lvl="1" indent="-285664">
              <a:buFont typeface="Arial" panose="020B0604020202020204" pitchFamily="34" charset="0"/>
              <a:buChar char="•"/>
            </a:pPr>
            <a:r>
              <a:rPr lang="en-US" sz="1799" dirty="0"/>
              <a:t>Minimizing ramp up time</a:t>
            </a:r>
          </a:p>
          <a:p>
            <a:pPr lvl="1"/>
            <a:endParaRPr lang="en-US" sz="1600" dirty="0"/>
          </a:p>
          <a:p>
            <a:r>
              <a:rPr lang="en-US" sz="2799" dirty="0">
                <a:gradFill>
                  <a:gsLst>
                    <a:gs pos="1250">
                      <a:schemeClr val="tx2"/>
                    </a:gs>
                    <a:gs pos="99000">
                      <a:schemeClr val="tx2"/>
                    </a:gs>
                  </a:gsLst>
                  <a:lin ang="5400000" scaled="0"/>
                </a:gradFill>
              </a:rPr>
              <a:t>Site design &amp; branding using the technologies web developers already know &amp; love (HTML, CSS, JS) </a:t>
            </a:r>
          </a:p>
          <a:p>
            <a:pPr marL="628461" lvl="1" indent="-285664">
              <a:buFont typeface="Arial" panose="020B0604020202020204" pitchFamily="34" charset="0"/>
              <a:buChar char="•"/>
            </a:pPr>
            <a:r>
              <a:rPr lang="en-US" sz="1799" dirty="0"/>
              <a:t>Developers use their preferred design tools</a:t>
            </a:r>
          </a:p>
          <a:p>
            <a:pPr marL="628461" lvl="1" indent="-285664">
              <a:buFont typeface="Arial" panose="020B0604020202020204" pitchFamily="34" charset="0"/>
              <a:buChar char="•"/>
            </a:pPr>
            <a:r>
              <a:rPr lang="en-US" sz="1799" dirty="0"/>
              <a:t>Creating and updating designs no longer requires deep SharePoint expertise</a:t>
            </a:r>
          </a:p>
          <a:p>
            <a:pPr lvl="1"/>
            <a:endParaRPr lang="en-US" sz="1600" dirty="0"/>
          </a:p>
          <a:p>
            <a:r>
              <a:rPr lang="en-US" sz="2799" dirty="0">
                <a:gradFill>
                  <a:gsLst>
                    <a:gs pos="1250">
                      <a:schemeClr val="tx2"/>
                    </a:gs>
                    <a:gs pos="99000">
                      <a:schemeClr val="tx2"/>
                    </a:gs>
                  </a:gsLst>
                  <a:lin ang="5400000" scaled="0"/>
                </a:gradFill>
              </a:rPr>
              <a:t>Design Manager for assisting uploading templates and modifying them on-fly</a:t>
            </a:r>
          </a:p>
        </p:txBody>
      </p:sp>
      <p:sp>
        <p:nvSpPr>
          <p:cNvPr id="2" name="Title 1"/>
          <p:cNvSpPr>
            <a:spLocks noGrp="1"/>
          </p:cNvSpPr>
          <p:nvPr>
            <p:ph type="title"/>
          </p:nvPr>
        </p:nvSpPr>
        <p:spPr/>
        <p:txBody>
          <a:bodyPr/>
          <a:lstStyle/>
          <a:p>
            <a:r>
              <a:rPr lang="en-US" sz="4399" dirty="0"/>
              <a:t>Design Manager and general rendering changes</a:t>
            </a:r>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2381" b="96429" l="6944" r="90556">
                        <a14:foregroundMark x1="10556" y1="62698" x2="61389" y2="62897"/>
                        <a14:foregroundMark x1="22222" y1="57937" x2="59167" y2="66667"/>
                        <a14:foregroundMark x1="45556" y1="56151" x2="28333" y2="69048"/>
                        <a14:foregroundMark x1="8611" y1="95040" x2="88611" y2="3571"/>
                        <a14:foregroundMark x1="87222" y1="94643" x2="10000" y2="3373"/>
                        <a14:backgroundMark x1="833" y1="11310" x2="2222" y2="13889"/>
                      </a14:backgroundRemoval>
                    </a14:imgEffect>
                  </a14:imgLayer>
                </a14:imgProps>
              </a:ext>
            </a:extLst>
          </a:blip>
          <a:stretch>
            <a:fillRect/>
          </a:stretch>
        </p:blipFill>
        <p:spPr>
          <a:xfrm>
            <a:off x="10645986" y="1477641"/>
            <a:ext cx="1540436" cy="2156610"/>
          </a:xfrm>
          <a:prstGeom prst="rect">
            <a:avLst/>
          </a:prstGeom>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7164" y="1136345"/>
            <a:ext cx="3140049" cy="200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7"/>
          <a:stretch>
            <a:fillRect/>
          </a:stretch>
        </p:blipFill>
        <p:spPr>
          <a:xfrm>
            <a:off x="7705305" y="5144893"/>
            <a:ext cx="4254264" cy="1630801"/>
          </a:xfrm>
          <a:prstGeom prst="rect">
            <a:avLst/>
          </a:prstGeom>
        </p:spPr>
      </p:pic>
    </p:spTree>
    <p:extLst>
      <p:ext uri="{BB962C8B-B14F-4D97-AF65-F5344CB8AC3E}">
        <p14:creationId xmlns:p14="http://schemas.microsoft.com/office/powerpoint/2010/main" val="51926070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451772" y="1186624"/>
            <a:ext cx="4309441" cy="2744682"/>
          </a:xfrm>
          <a:prstGeom prst="rect">
            <a:avLst/>
          </a:prstGeom>
          <a:ln>
            <a:solidFill>
              <a:schemeClr val="bg1">
                <a:lumMod val="85000"/>
              </a:schemeClr>
            </a:solidFill>
          </a:ln>
        </p:spPr>
      </p:pic>
      <p:sp>
        <p:nvSpPr>
          <p:cNvPr id="3" name="Content Placeholder 2"/>
          <p:cNvSpPr>
            <a:spLocks noGrp="1"/>
          </p:cNvSpPr>
          <p:nvPr>
            <p:ph type="body" sz="quarter" idx="10"/>
          </p:nvPr>
        </p:nvSpPr>
        <p:spPr>
          <a:xfrm>
            <a:off x="519113" y="1447799"/>
            <a:ext cx="5932660" cy="1975926"/>
          </a:xfrm>
        </p:spPr>
        <p:txBody>
          <a:bodyPr/>
          <a:lstStyle/>
          <a:p>
            <a:r>
              <a:rPr lang="en-US" sz="3199" dirty="0">
                <a:solidFill>
                  <a:schemeClr val="tx2"/>
                </a:solidFill>
              </a:rPr>
              <a:t>Provides guidance to modify master page and page layouts</a:t>
            </a:r>
          </a:p>
          <a:p>
            <a:pPr marL="628461" lvl="1" indent="-285664">
              <a:buFont typeface="Arial" panose="020B0604020202020204" pitchFamily="34" charset="0"/>
              <a:buChar char="•"/>
            </a:pPr>
            <a:r>
              <a:rPr lang="en-US" sz="1799" dirty="0"/>
              <a:t>Helps for converting html designs to be used in SharePoint as master pages</a:t>
            </a:r>
          </a:p>
          <a:p>
            <a:r>
              <a:rPr lang="en-US" sz="3199" dirty="0">
                <a:solidFill>
                  <a:schemeClr val="tx2"/>
                </a:solidFill>
              </a:rPr>
              <a:t>Editors keep updating html pages</a:t>
            </a:r>
          </a:p>
          <a:p>
            <a:pPr marL="628461" lvl="1" indent="-285664">
              <a:buFont typeface="Arial" panose="020B0604020202020204" pitchFamily="34" charset="0"/>
              <a:buChar char="•"/>
            </a:pPr>
            <a:r>
              <a:rPr lang="en-US" sz="1799" dirty="0"/>
              <a:t>SharePoint converts required changes for master pages and page layouts</a:t>
            </a:r>
          </a:p>
          <a:p>
            <a:pPr marL="628461" lvl="1" indent="-285664">
              <a:buFont typeface="Arial" panose="020B0604020202020204" pitchFamily="34" charset="0"/>
              <a:buChar char="•"/>
            </a:pPr>
            <a:r>
              <a:rPr lang="en-US" sz="1799" dirty="0"/>
              <a:t>Snippets for helping building designs</a:t>
            </a:r>
          </a:p>
          <a:p>
            <a:r>
              <a:rPr lang="en-US" sz="3199" dirty="0">
                <a:solidFill>
                  <a:schemeClr val="tx2"/>
                </a:solidFill>
              </a:rPr>
              <a:t>Export and Import capabilities</a:t>
            </a:r>
          </a:p>
          <a:p>
            <a:pPr marL="628461" lvl="1" indent="-285664">
              <a:buFont typeface="Arial" panose="020B0604020202020204" pitchFamily="34" charset="0"/>
              <a:buChar char="•"/>
            </a:pPr>
            <a:r>
              <a:rPr lang="en-US" sz="1799" dirty="0"/>
              <a:t>Packages created as Sandbox solutions which can moved cross environments</a:t>
            </a:r>
          </a:p>
        </p:txBody>
      </p:sp>
      <p:sp>
        <p:nvSpPr>
          <p:cNvPr id="2" name="Title 1"/>
          <p:cNvSpPr>
            <a:spLocks noGrp="1"/>
          </p:cNvSpPr>
          <p:nvPr>
            <p:ph type="title"/>
          </p:nvPr>
        </p:nvSpPr>
        <p:spPr/>
        <p:txBody>
          <a:bodyPr/>
          <a:lstStyle/>
          <a:p>
            <a:r>
              <a:rPr lang="fi-FI" smtClean="0"/>
              <a:t>Design Manager capabilities</a:t>
            </a:r>
            <a:endParaRPr lang="en-US" dirty="0"/>
          </a:p>
        </p:txBody>
      </p:sp>
      <p:pic>
        <p:nvPicPr>
          <p:cNvPr id="9" name="Picture 8"/>
          <p:cNvPicPr>
            <a:picLocks noChangeAspect="1"/>
          </p:cNvPicPr>
          <p:nvPr/>
        </p:nvPicPr>
        <p:blipFill>
          <a:blip r:embed="rId4"/>
          <a:stretch>
            <a:fillRect/>
          </a:stretch>
        </p:blipFill>
        <p:spPr>
          <a:xfrm>
            <a:off x="7211398" y="3160054"/>
            <a:ext cx="4379095" cy="1806245"/>
          </a:xfrm>
          <a:prstGeom prst="rect">
            <a:avLst/>
          </a:prstGeom>
          <a:ln>
            <a:solidFill>
              <a:schemeClr val="bg1">
                <a:lumMod val="85000"/>
              </a:schemeClr>
            </a:solidFill>
          </a:ln>
        </p:spPr>
      </p:pic>
      <p:pic>
        <p:nvPicPr>
          <p:cNvPr id="8" name="Picture 7"/>
          <p:cNvPicPr>
            <a:picLocks noChangeAspect="1"/>
          </p:cNvPicPr>
          <p:nvPr/>
        </p:nvPicPr>
        <p:blipFill>
          <a:blip r:embed="rId5"/>
          <a:stretch>
            <a:fillRect/>
          </a:stretch>
        </p:blipFill>
        <p:spPr>
          <a:xfrm>
            <a:off x="8479146" y="4474690"/>
            <a:ext cx="3580547" cy="1860113"/>
          </a:xfrm>
          <a:prstGeom prst="rect">
            <a:avLst/>
          </a:prstGeom>
        </p:spPr>
      </p:pic>
    </p:spTree>
    <p:extLst>
      <p:ext uri="{BB962C8B-B14F-4D97-AF65-F5344CB8AC3E}">
        <p14:creationId xmlns:p14="http://schemas.microsoft.com/office/powerpoint/2010/main" val="361080984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9170" y="252762"/>
            <a:ext cx="11652805" cy="899431"/>
          </a:xfrm>
        </p:spPr>
        <p:txBody>
          <a:bodyPr/>
          <a:lstStyle/>
          <a:p>
            <a:r>
              <a:rPr lang="en-US" dirty="0" smtClean="0"/>
              <a:t>Dynamic Snippets for SP controls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862" y="1189760"/>
            <a:ext cx="7311057" cy="5420160"/>
          </a:xfrm>
          <a:prstGeom prst="rect">
            <a:avLst/>
          </a:prstGeom>
          <a:noFill/>
          <a:ln>
            <a:solidFill>
              <a:schemeClr val="bg2">
                <a:lumMod val="40000"/>
                <a:lumOff val="60000"/>
              </a:schemeClr>
            </a:solidFill>
          </a:ln>
        </p:spPr>
      </p:pic>
    </p:spTree>
    <p:extLst>
      <p:ext uri="{BB962C8B-B14F-4D97-AF65-F5344CB8AC3E}">
        <p14:creationId xmlns:p14="http://schemas.microsoft.com/office/powerpoint/2010/main" val="84512265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sz="2800" dirty="0"/>
              <a:t>Different channels defined in site collection level (</a:t>
            </a:r>
            <a:r>
              <a:rPr lang="en-US" sz="2800" dirty="0" err="1"/>
              <a:t>SPSite</a:t>
            </a:r>
            <a:r>
              <a:rPr lang="en-US" sz="2800" dirty="0"/>
              <a:t>)</a:t>
            </a:r>
          </a:p>
          <a:p>
            <a:pPr marL="628461" lvl="1" indent="-285664">
              <a:buFont typeface="Arial" panose="020B0604020202020204" pitchFamily="34" charset="0"/>
              <a:buChar char="•"/>
            </a:pPr>
            <a:r>
              <a:rPr lang="en-US" sz="1600" dirty="0"/>
              <a:t>Define “channels” for single devices or groups of devices – based on user agents</a:t>
            </a:r>
          </a:p>
          <a:p>
            <a:pPr marL="628461" lvl="1" indent="-285664">
              <a:buFont typeface="Arial" panose="020B0604020202020204" pitchFamily="34" charset="0"/>
              <a:buChar char="•"/>
            </a:pPr>
            <a:r>
              <a:rPr lang="en-US" sz="1600" dirty="0"/>
              <a:t>Assign alternate “Master Pages” (shared look and feel) per channel</a:t>
            </a:r>
          </a:p>
          <a:p>
            <a:pPr marL="628461" lvl="1" indent="-285664">
              <a:buFont typeface="Arial" panose="020B0604020202020204" pitchFamily="34" charset="0"/>
              <a:buChar char="•"/>
            </a:pPr>
            <a:r>
              <a:rPr lang="en-US" sz="1600" dirty="0"/>
              <a:t>Selectively include and exclude portions of Page Layouts per channel by using specific control</a:t>
            </a:r>
          </a:p>
          <a:p>
            <a:pPr marL="628461" lvl="1" indent="-285664">
              <a:buFont typeface="Arial" panose="020B0604020202020204" pitchFamily="34" charset="0"/>
              <a:buChar char="•"/>
            </a:pPr>
            <a:r>
              <a:rPr lang="en-US" sz="1600" dirty="0"/>
              <a:t>Possible to provide cookie level override for end users</a:t>
            </a:r>
          </a:p>
          <a:p>
            <a:pPr marL="628461" lvl="1" indent="-285664">
              <a:buFont typeface="Arial" panose="020B0604020202020204" pitchFamily="34" charset="0"/>
              <a:buChar char="•"/>
            </a:pPr>
            <a:r>
              <a:rPr lang="en-US" sz="1600" dirty="0"/>
              <a:t>Only available from publishing sites.</a:t>
            </a:r>
          </a:p>
          <a:p>
            <a:r>
              <a:rPr lang="en-US" sz="3200" dirty="0"/>
              <a:t>Same URL, different look and feel based on used device</a:t>
            </a:r>
          </a:p>
        </p:txBody>
      </p:sp>
      <p:sp>
        <p:nvSpPr>
          <p:cNvPr id="2" name="Title 1"/>
          <p:cNvSpPr>
            <a:spLocks noGrp="1"/>
          </p:cNvSpPr>
          <p:nvPr>
            <p:ph type="title"/>
          </p:nvPr>
        </p:nvSpPr>
        <p:spPr/>
        <p:txBody>
          <a:bodyPr/>
          <a:lstStyle/>
          <a:p>
            <a:r>
              <a:rPr lang="en-US" dirty="0" smtClean="0"/>
              <a:t>Device based rendering - Channels</a:t>
            </a:r>
            <a:endParaRPr lang="en-US" dirty="0"/>
          </a:p>
        </p:txBody>
      </p:sp>
      <p:grpSp>
        <p:nvGrpSpPr>
          <p:cNvPr id="4" name="Group 3"/>
          <p:cNvGrpSpPr/>
          <p:nvPr/>
        </p:nvGrpSpPr>
        <p:grpSpPr>
          <a:xfrm>
            <a:off x="812323" y="4045294"/>
            <a:ext cx="2927372" cy="2655765"/>
            <a:chOff x="244549" y="3889615"/>
            <a:chExt cx="2638637" cy="2224105"/>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49" y="3999299"/>
              <a:ext cx="2010452" cy="2010452"/>
            </a:xfrm>
            <a:prstGeom prst="rect">
              <a:avLst/>
            </a:prstGeom>
            <a:ln>
              <a:solidFill>
                <a:schemeClr val="bg1">
                  <a:lumMod val="75000"/>
                </a:schemeClr>
              </a:solidFill>
            </a:ln>
            <a:effectLst/>
          </p:spPr>
        </p:pic>
        <p:pic>
          <p:nvPicPr>
            <p:cNvPr id="8" name="Picture 2" descr="C:\Users\janhs\AppData\Local\Microsoft\Windows\Temporary Internet Files\Content.Outlook\4OAUFH1C\Home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858" y="3889615"/>
              <a:ext cx="1186328" cy="2224105"/>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p:cNvPicPr>
            <a:picLocks noChangeAspect="1"/>
          </p:cNvPicPr>
          <p:nvPr/>
        </p:nvPicPr>
        <p:blipFill>
          <a:blip r:embed="rId4"/>
          <a:stretch>
            <a:fillRect/>
          </a:stretch>
        </p:blipFill>
        <p:spPr>
          <a:xfrm>
            <a:off x="4915146" y="3932589"/>
            <a:ext cx="6685323" cy="1684154"/>
          </a:xfrm>
          <a:prstGeom prst="rect">
            <a:avLst/>
          </a:prstGeom>
          <a:ln>
            <a:solidFill>
              <a:schemeClr val="bg1">
                <a:lumMod val="85000"/>
              </a:schemeClr>
            </a:solidFill>
          </a:ln>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9376" y="5107598"/>
            <a:ext cx="3550215" cy="1498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75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r>
              <a:rPr lang="en-US" dirty="0" smtClean="0"/>
              <a:t>SharePoint 2013 Publishing surfaced via CSOM</a:t>
            </a:r>
          </a:p>
          <a:p>
            <a:pPr marL="685594" lvl="1" indent="-342797">
              <a:buFont typeface="Arial" panose="020B0604020202020204" pitchFamily="34" charset="0"/>
              <a:buChar char="•"/>
            </a:pPr>
            <a:r>
              <a:rPr lang="en-US" dirty="0" smtClean="0"/>
              <a:t>Microsoft.SharePoint.Client.Publishing.dll</a:t>
            </a:r>
          </a:p>
          <a:p>
            <a:pPr lvl="1"/>
            <a:endParaRPr lang="en-US" dirty="0"/>
          </a:p>
          <a:p>
            <a:r>
              <a:rPr lang="en-US" dirty="0" smtClean="0"/>
              <a:t>Current capabilities</a:t>
            </a:r>
            <a:endParaRPr lang="en-US" dirty="0"/>
          </a:p>
          <a:p>
            <a:pPr marL="685594" lvl="1" indent="-342797">
              <a:buFont typeface="Arial" panose="020B0604020202020204" pitchFamily="34" charset="0"/>
              <a:buChar char="•"/>
            </a:pPr>
            <a:r>
              <a:rPr lang="en-US" dirty="0" smtClean="0"/>
              <a:t>Add publishing pages to site</a:t>
            </a:r>
          </a:p>
          <a:p>
            <a:pPr marL="685594" lvl="1" indent="-342797">
              <a:buFont typeface="Arial" panose="020B0604020202020204" pitchFamily="34" charset="0"/>
              <a:buChar char="•"/>
            </a:pPr>
            <a:r>
              <a:rPr lang="en-US" dirty="0" smtClean="0"/>
              <a:t>Create site image renditions</a:t>
            </a:r>
          </a:p>
          <a:p>
            <a:pPr marL="685594" lvl="1" indent="-342797">
              <a:buFont typeface="Arial" panose="020B0604020202020204" pitchFamily="34" charset="0"/>
              <a:buChar char="•"/>
            </a:pPr>
            <a:r>
              <a:rPr lang="en-US" dirty="0" smtClean="0"/>
              <a:t>Read variation information</a:t>
            </a:r>
          </a:p>
          <a:p>
            <a:pPr marL="685594" lvl="1" indent="-342797">
              <a:buFont typeface="Arial" panose="020B0604020202020204" pitchFamily="34" charset="0"/>
              <a:buChar char="•"/>
            </a:pPr>
            <a:r>
              <a:rPr lang="en-US" dirty="0"/>
              <a:t>Install </a:t>
            </a:r>
            <a:r>
              <a:rPr lang="en-US" dirty="0" err="1" smtClean="0"/>
              <a:t>DesignPackage</a:t>
            </a:r>
            <a:endParaRPr lang="en-US" dirty="0" smtClean="0"/>
          </a:p>
          <a:p>
            <a:pPr marL="685594" lvl="1" indent="-342797">
              <a:buFont typeface="Arial" panose="020B0604020202020204" pitchFamily="34" charset="0"/>
              <a:buChar char="•"/>
            </a:pPr>
            <a:r>
              <a:rPr lang="en-US" dirty="0" smtClean="0"/>
              <a:t>Control taxonomy driven navigation (taxonomy CSOM also needed)</a:t>
            </a:r>
          </a:p>
          <a:p>
            <a:pPr lvl="1"/>
            <a:endParaRPr lang="en-US" dirty="0"/>
          </a:p>
          <a:p>
            <a:pPr lvl="1"/>
            <a:endParaRPr lang="en-US" dirty="0"/>
          </a:p>
        </p:txBody>
      </p:sp>
      <p:sp>
        <p:nvSpPr>
          <p:cNvPr id="3" name="Title 2"/>
          <p:cNvSpPr>
            <a:spLocks noGrp="1"/>
          </p:cNvSpPr>
          <p:nvPr>
            <p:ph type="title"/>
          </p:nvPr>
        </p:nvSpPr>
        <p:spPr/>
        <p:txBody>
          <a:bodyPr/>
          <a:lstStyle/>
          <a:p>
            <a:r>
              <a:rPr lang="en-US" dirty="0" smtClean="0"/>
              <a:t>SharePoint </a:t>
            </a:r>
            <a:r>
              <a:rPr lang="en-US" dirty="0"/>
              <a:t>2013 WCM </a:t>
            </a:r>
            <a:r>
              <a:rPr lang="en-US" dirty="0" smtClean="0"/>
              <a:t>CSOM</a:t>
            </a:r>
            <a:endParaRPr lang="en-US" dirty="0"/>
          </a:p>
        </p:txBody>
      </p:sp>
    </p:spTree>
    <p:extLst>
      <p:ext uri="{BB962C8B-B14F-4D97-AF65-F5344CB8AC3E}">
        <p14:creationId xmlns:p14="http://schemas.microsoft.com/office/powerpoint/2010/main" val="261350351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installation of </a:t>
            </a:r>
            <a:r>
              <a:rPr lang="en-US" dirty="0" err="1" smtClean="0"/>
              <a:t>DesignPackage</a:t>
            </a:r>
            <a:endParaRPr lang="en-US" dirty="0"/>
          </a:p>
        </p:txBody>
      </p:sp>
      <p:sp>
        <p:nvSpPr>
          <p:cNvPr id="5" name="Text Placeholder 4"/>
          <p:cNvSpPr>
            <a:spLocks noGrp="1"/>
          </p:cNvSpPr>
          <p:nvPr>
            <p:ph type="body" sz="quarter" idx="10"/>
          </p:nvPr>
        </p:nvSpPr>
        <p:spPr/>
        <p:txBody>
          <a:bodyPr/>
          <a:lstStyle/>
          <a:p>
            <a:r>
              <a:rPr lang="en-US" sz="1600" dirty="0"/>
              <a:t>private static void </a:t>
            </a:r>
            <a:r>
              <a:rPr lang="en-US" sz="1600" dirty="0" err="1"/>
              <a:t>ApplyDesign</a:t>
            </a:r>
            <a:r>
              <a:rPr lang="en-US" sz="1600" dirty="0"/>
              <a:t>(</a:t>
            </a:r>
            <a:r>
              <a:rPr lang="en-US" sz="1600" dirty="0" err="1"/>
              <a:t>ClientContext</a:t>
            </a:r>
            <a:r>
              <a:rPr lang="en-US" sz="1600" dirty="0"/>
              <a:t> context, string </a:t>
            </a:r>
            <a:r>
              <a:rPr lang="en-US" sz="1600" dirty="0" err="1"/>
              <a:t>fileUrl</a:t>
            </a:r>
            <a:r>
              <a:rPr lang="en-US" sz="1600" dirty="0"/>
              <a:t>)</a:t>
            </a:r>
          </a:p>
          <a:p>
            <a:r>
              <a:rPr lang="en-US" sz="1600" dirty="0"/>
              <a:t>{</a:t>
            </a:r>
          </a:p>
          <a:p>
            <a:r>
              <a:rPr lang="en-US" sz="1600" dirty="0"/>
              <a:t>  if (</a:t>
            </a:r>
            <a:r>
              <a:rPr lang="en-US" sz="1600" dirty="0" err="1"/>
              <a:t>context.IsSiteFeatureActivated</a:t>
            </a:r>
            <a:r>
              <a:rPr lang="en-US" sz="1600" dirty="0"/>
              <a:t>(</a:t>
            </a:r>
            <a:r>
              <a:rPr lang="en-US" sz="1600" dirty="0" err="1"/>
              <a:t>PublishingFeature</a:t>
            </a:r>
            <a:r>
              <a:rPr lang="en-US" sz="1600" dirty="0"/>
              <a:t>))</a:t>
            </a:r>
          </a:p>
          <a:p>
            <a:r>
              <a:rPr lang="en-US" sz="1600" dirty="0"/>
              <a:t>  {</a:t>
            </a:r>
          </a:p>
          <a:p>
            <a:r>
              <a:rPr lang="en-US" sz="1600" dirty="0"/>
              <a:t>    </a:t>
            </a:r>
            <a:r>
              <a:rPr lang="en-US" sz="1600" dirty="0" err="1"/>
              <a:t>DesignPackageInfo</a:t>
            </a:r>
            <a:r>
              <a:rPr lang="en-US" sz="1600" dirty="0"/>
              <a:t> info = new </a:t>
            </a:r>
            <a:r>
              <a:rPr lang="en-US" sz="1600" dirty="0" err="1"/>
              <a:t>DesignPackageInfo</a:t>
            </a:r>
            <a:r>
              <a:rPr lang="en-US" sz="1600" dirty="0"/>
              <a:t>()</a:t>
            </a:r>
          </a:p>
          <a:p>
            <a:r>
              <a:rPr lang="en-US" sz="1600" dirty="0"/>
              <a:t>    {</a:t>
            </a:r>
          </a:p>
          <a:p>
            <a:r>
              <a:rPr lang="en-US" sz="1600" dirty="0"/>
              <a:t>       </a:t>
            </a:r>
            <a:r>
              <a:rPr lang="en-US" sz="1600" dirty="0" err="1"/>
              <a:t>PackageGuid</a:t>
            </a:r>
            <a:r>
              <a:rPr lang="en-US" sz="1600" dirty="0"/>
              <a:t> = </a:t>
            </a:r>
            <a:r>
              <a:rPr lang="en-US" sz="1600" dirty="0" err="1"/>
              <a:t>Guid.Empty</a:t>
            </a:r>
            <a:r>
              <a:rPr lang="en-US" sz="1600" dirty="0"/>
              <a:t>, </a:t>
            </a:r>
            <a:r>
              <a:rPr lang="en-US" sz="1600" dirty="0" err="1"/>
              <a:t>MajorVersion</a:t>
            </a:r>
            <a:r>
              <a:rPr lang="en-US" sz="1600" dirty="0"/>
              <a:t> = 1, </a:t>
            </a:r>
            <a:r>
              <a:rPr lang="en-US" sz="1600" dirty="0" err="1"/>
              <a:t>MinorVersion</a:t>
            </a:r>
            <a:r>
              <a:rPr lang="en-US" sz="1600" dirty="0"/>
              <a:t> = 1, </a:t>
            </a:r>
            <a:r>
              <a:rPr lang="en-US" sz="1600" dirty="0" err="1"/>
              <a:t>PackageName</a:t>
            </a:r>
            <a:r>
              <a:rPr lang="en-US" sz="1600" dirty="0"/>
              <a:t> = "Bootstrap"</a:t>
            </a:r>
          </a:p>
          <a:p>
            <a:r>
              <a:rPr lang="en-US" sz="1600" dirty="0"/>
              <a:t>    };</a:t>
            </a:r>
          </a:p>
          <a:p>
            <a:r>
              <a:rPr lang="en-US" sz="1600" dirty="0"/>
              <a:t>    </a:t>
            </a:r>
            <a:r>
              <a:rPr lang="en-US" sz="1600" dirty="0" err="1"/>
              <a:t>Console.WriteLine</a:t>
            </a:r>
            <a:r>
              <a:rPr lang="en-US" sz="1600" dirty="0"/>
              <a:t>("Installing design package ");</a:t>
            </a:r>
          </a:p>
          <a:p>
            <a:r>
              <a:rPr lang="en-US" sz="1600" dirty="0"/>
              <a:t>    string </a:t>
            </a:r>
            <a:r>
              <a:rPr lang="en-US" sz="1600" dirty="0" err="1"/>
              <a:t>fileRelativePath</a:t>
            </a:r>
            <a:r>
              <a:rPr lang="en-US" sz="1600" dirty="0"/>
              <a:t> = </a:t>
            </a:r>
            <a:r>
              <a:rPr lang="en-US" sz="1600" dirty="0" err="1"/>
              <a:t>GetSiteRelativePath</a:t>
            </a:r>
            <a:r>
              <a:rPr lang="en-US" sz="1600" dirty="0"/>
              <a:t>(</a:t>
            </a:r>
            <a:r>
              <a:rPr lang="en-US" sz="1600" dirty="0" err="1"/>
              <a:t>context.Url</a:t>
            </a:r>
            <a:r>
              <a:rPr lang="en-US" sz="1600" dirty="0"/>
              <a:t>) + </a:t>
            </a:r>
            <a:r>
              <a:rPr lang="en-US" sz="1600" dirty="0" err="1"/>
              <a:t>fileUrl</a:t>
            </a:r>
            <a:r>
              <a:rPr lang="en-US" sz="1600" dirty="0"/>
              <a:t>;</a:t>
            </a:r>
          </a:p>
          <a:p>
            <a:r>
              <a:rPr lang="en-US" sz="1600" dirty="0"/>
              <a:t>    </a:t>
            </a:r>
            <a:r>
              <a:rPr lang="en-US" sz="1600" dirty="0" err="1">
                <a:solidFill>
                  <a:srgbClr val="BA141A"/>
                </a:solidFill>
              </a:rPr>
              <a:t>DesignPackage.Install</a:t>
            </a:r>
            <a:r>
              <a:rPr lang="en-US" sz="1600" dirty="0">
                <a:solidFill>
                  <a:srgbClr val="BA141A"/>
                </a:solidFill>
              </a:rPr>
              <a:t>(context, </a:t>
            </a:r>
            <a:r>
              <a:rPr lang="en-US" sz="1600" dirty="0" err="1">
                <a:solidFill>
                  <a:srgbClr val="BA141A"/>
                </a:solidFill>
              </a:rPr>
              <a:t>context.Site</a:t>
            </a:r>
            <a:r>
              <a:rPr lang="en-US" sz="1600" dirty="0">
                <a:solidFill>
                  <a:srgbClr val="BA141A"/>
                </a:solidFill>
              </a:rPr>
              <a:t>, info, </a:t>
            </a:r>
            <a:r>
              <a:rPr lang="en-US" sz="1600" dirty="0" err="1">
                <a:solidFill>
                  <a:srgbClr val="BA141A"/>
                </a:solidFill>
              </a:rPr>
              <a:t>fileRelativePath</a:t>
            </a:r>
            <a:r>
              <a:rPr lang="en-US" sz="1600" dirty="0">
                <a:solidFill>
                  <a:srgbClr val="BA141A"/>
                </a:solidFill>
              </a:rPr>
              <a:t>);</a:t>
            </a:r>
          </a:p>
          <a:p>
            <a:r>
              <a:rPr lang="en-US" sz="1600" dirty="0"/>
              <a:t>    </a:t>
            </a:r>
            <a:r>
              <a:rPr lang="en-US" sz="1600" dirty="0" err="1"/>
              <a:t>context.ExecuteQuery</a:t>
            </a:r>
            <a:r>
              <a:rPr lang="en-US" sz="1600" dirty="0"/>
              <a:t>();</a:t>
            </a:r>
          </a:p>
          <a:p>
            <a:endParaRPr lang="en-US" sz="1600" dirty="0"/>
          </a:p>
          <a:p>
            <a:r>
              <a:rPr lang="en-US" sz="1600" dirty="0"/>
              <a:t>    </a:t>
            </a:r>
            <a:r>
              <a:rPr lang="en-US" sz="1600" dirty="0" err="1"/>
              <a:t>Console.WriteLine</a:t>
            </a:r>
            <a:r>
              <a:rPr lang="en-US" sz="1600" dirty="0"/>
              <a:t>("Applying Design Package!");</a:t>
            </a:r>
          </a:p>
          <a:p>
            <a:r>
              <a:rPr lang="en-US" sz="1600" dirty="0">
                <a:solidFill>
                  <a:srgbClr val="BA141A"/>
                </a:solidFill>
              </a:rPr>
              <a:t>    </a:t>
            </a:r>
            <a:r>
              <a:rPr lang="en-US" sz="1600" dirty="0" err="1">
                <a:solidFill>
                  <a:srgbClr val="BA141A"/>
                </a:solidFill>
              </a:rPr>
              <a:t>DesignPackage.Apply</a:t>
            </a:r>
            <a:r>
              <a:rPr lang="en-US" sz="1600" dirty="0">
                <a:solidFill>
                  <a:srgbClr val="BA141A"/>
                </a:solidFill>
              </a:rPr>
              <a:t>(context, </a:t>
            </a:r>
            <a:r>
              <a:rPr lang="en-US" sz="1600" dirty="0" err="1">
                <a:solidFill>
                  <a:srgbClr val="BA141A"/>
                </a:solidFill>
              </a:rPr>
              <a:t>context.Site</a:t>
            </a:r>
            <a:r>
              <a:rPr lang="en-US" sz="1600" dirty="0">
                <a:solidFill>
                  <a:srgbClr val="BA141A"/>
                </a:solidFill>
              </a:rPr>
              <a:t>, info);</a:t>
            </a:r>
          </a:p>
          <a:p>
            <a:r>
              <a:rPr lang="en-US" sz="1600" dirty="0"/>
              <a:t>    </a:t>
            </a:r>
            <a:r>
              <a:rPr lang="en-US" sz="1600" dirty="0" err="1"/>
              <a:t>context.ExecuteQuery</a:t>
            </a:r>
            <a:r>
              <a:rPr lang="en-US" sz="1600" dirty="0"/>
              <a:t>();</a:t>
            </a:r>
          </a:p>
          <a:p>
            <a:r>
              <a:rPr lang="en-US" sz="1600" dirty="0"/>
              <a:t>  }</a:t>
            </a:r>
          </a:p>
          <a:p>
            <a:r>
              <a:rPr lang="en-US" sz="1600" dirty="0"/>
              <a:t>}</a:t>
            </a:r>
          </a:p>
        </p:txBody>
      </p:sp>
    </p:spTree>
    <p:extLst>
      <p:ext uri="{BB962C8B-B14F-4D97-AF65-F5344CB8AC3E}">
        <p14:creationId xmlns:p14="http://schemas.microsoft.com/office/powerpoint/2010/main" val="266767037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manager or not?</a:t>
            </a:r>
            <a:endParaRPr lang="en-US" dirty="0"/>
          </a:p>
        </p:txBody>
      </p:sp>
      <p:sp>
        <p:nvSpPr>
          <p:cNvPr id="4" name="Text Placeholder 3"/>
          <p:cNvSpPr>
            <a:spLocks noGrp="1"/>
          </p:cNvSpPr>
          <p:nvPr>
            <p:ph type="body" sz="quarter" idx="10"/>
          </p:nvPr>
        </p:nvSpPr>
        <p:spPr/>
        <p:txBody>
          <a:bodyPr/>
          <a:lstStyle/>
          <a:p>
            <a:r>
              <a:rPr lang="en-US" dirty="0" smtClean="0"/>
              <a:t>Design packages are actually WSP packages that are deployed like sandboxed solutions</a:t>
            </a:r>
          </a:p>
          <a:p>
            <a:pPr lvl="1"/>
            <a:r>
              <a:rPr lang="en-US" dirty="0" smtClean="0"/>
              <a:t>When packages get bigger you’ll be facing activation </a:t>
            </a:r>
            <a:r>
              <a:rPr lang="en-US" dirty="0" smtClean="0"/>
              <a:t>timeouts and other complications related on the feature framework usage</a:t>
            </a:r>
          </a:p>
          <a:p>
            <a:pPr lvl="1"/>
            <a:endParaRPr lang="en-US" dirty="0"/>
          </a:p>
          <a:p>
            <a:r>
              <a:rPr lang="en-US" dirty="0" smtClean="0"/>
              <a:t>Recommend option: Use design manager during development / design time, push the elements to sites using CSOM</a:t>
            </a:r>
            <a:endParaRPr lang="en-US" dirty="0" smtClean="0"/>
          </a:p>
          <a:p>
            <a:pPr marL="284162" lvl="1" indent="0">
              <a:buNone/>
            </a:pPr>
            <a:endParaRPr lang="en-US" dirty="0"/>
          </a:p>
        </p:txBody>
      </p:sp>
    </p:spTree>
    <p:extLst>
      <p:ext uri="{BB962C8B-B14F-4D97-AF65-F5344CB8AC3E}">
        <p14:creationId xmlns:p14="http://schemas.microsoft.com/office/powerpoint/2010/main" val="23295537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2" y="1447799"/>
            <a:ext cx="6481763" cy="1975926"/>
          </a:xfrm>
        </p:spPr>
        <p:txBody>
          <a:bodyPr/>
          <a:lstStyle/>
          <a:p>
            <a:r>
              <a:rPr lang="en-US" sz="3599" dirty="0" smtClean="0"/>
              <a:t>Use </a:t>
            </a:r>
            <a:r>
              <a:rPr lang="en-US" sz="3599" dirty="0"/>
              <a:t>themes rather than master pages</a:t>
            </a:r>
          </a:p>
          <a:p>
            <a:pPr lvl="1"/>
            <a:r>
              <a:rPr lang="en-US" sz="1999" dirty="0"/>
              <a:t>All changes to OOB master pages are provided to your sites automatically without need to modify custom code</a:t>
            </a:r>
          </a:p>
          <a:p>
            <a:pPr lvl="1"/>
            <a:endParaRPr lang="en-US" sz="1999" dirty="0"/>
          </a:p>
          <a:p>
            <a:r>
              <a:rPr lang="en-US" sz="3599" dirty="0"/>
              <a:t>Avoid feature framework element usage</a:t>
            </a:r>
          </a:p>
          <a:p>
            <a:pPr lvl="1"/>
            <a:r>
              <a:rPr lang="en-US" sz="1999" dirty="0"/>
              <a:t>Many feature framework elements will create dependency to xml files, which then cannot be removed easily</a:t>
            </a:r>
          </a:p>
          <a:p>
            <a:pPr lvl="1"/>
            <a:r>
              <a:rPr lang="en-US" sz="1999" dirty="0"/>
              <a:t>Sandbox solutions will also impact future cost model of the Office365 sites</a:t>
            </a:r>
          </a:p>
        </p:txBody>
      </p:sp>
      <p:sp>
        <p:nvSpPr>
          <p:cNvPr id="2" name="Title 1"/>
          <p:cNvSpPr>
            <a:spLocks noGrp="1"/>
          </p:cNvSpPr>
          <p:nvPr>
            <p:ph type="title"/>
          </p:nvPr>
        </p:nvSpPr>
        <p:spPr>
          <a:xfrm>
            <a:off x="519113" y="228600"/>
            <a:ext cx="6700838" cy="747897"/>
          </a:xfrm>
        </p:spPr>
        <p:txBody>
          <a:bodyPr/>
          <a:lstStyle/>
          <a:p>
            <a:r>
              <a:rPr lang="en-US" sz="4400" dirty="0" smtClean="0"/>
              <a:t>How to minimize future maintenance</a:t>
            </a:r>
            <a:endParaRPr lang="en-US" sz="4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623" t="242" r="5652" b="-242"/>
          <a:stretch/>
        </p:blipFill>
        <p:spPr>
          <a:xfrm>
            <a:off x="7379780" y="893"/>
            <a:ext cx="4809044" cy="6856214"/>
          </a:xfrm>
          <a:prstGeom prst="rect">
            <a:avLst/>
          </a:prstGeom>
        </p:spPr>
      </p:pic>
    </p:spTree>
    <p:extLst>
      <p:ext uri="{BB962C8B-B14F-4D97-AF65-F5344CB8AC3E}">
        <p14:creationId xmlns:p14="http://schemas.microsoft.com/office/powerpoint/2010/main" val="396218768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Theme</a:t>
            </a:r>
            <a:endParaRPr lang="en-US" dirty="0"/>
          </a:p>
        </p:txBody>
      </p:sp>
    </p:spTree>
    <p:extLst>
      <p:ext uri="{BB962C8B-B14F-4D97-AF65-F5344CB8AC3E}">
        <p14:creationId xmlns:p14="http://schemas.microsoft.com/office/powerpoint/2010/main" val="1317833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58063" cy="1975926"/>
          </a:xfrm>
        </p:spPr>
        <p:txBody>
          <a:bodyPr/>
          <a:lstStyle/>
          <a:p>
            <a:r>
              <a:rPr lang="en-US" smtClean="0"/>
              <a:t>What</a:t>
            </a:r>
          </a:p>
          <a:p>
            <a:pPr lvl="1"/>
            <a:r>
              <a:rPr lang="en-US" smtClean="0"/>
              <a:t>Provide user branding elements without introducing master page or page layout elements</a:t>
            </a:r>
          </a:p>
          <a:p>
            <a:r>
              <a:rPr lang="en-US" smtClean="0"/>
              <a:t>Why</a:t>
            </a:r>
          </a:p>
          <a:p>
            <a:pPr lvl="1"/>
            <a:r>
              <a:rPr lang="en-US" smtClean="0"/>
              <a:t>Continue using out of the box master pages, but introduce customer specific branding elements </a:t>
            </a:r>
          </a:p>
          <a:p>
            <a:r>
              <a:rPr lang="en-US" smtClean="0"/>
              <a:t>How</a:t>
            </a:r>
          </a:p>
          <a:p>
            <a:pPr lvl="1"/>
            <a:r>
              <a:rPr lang="en-US" smtClean="0"/>
              <a:t>Use theming engine for introducing master page, color, fonts and background image for sites</a:t>
            </a:r>
            <a:endParaRPr lang="en-US" dirty="0"/>
          </a:p>
        </p:txBody>
      </p:sp>
      <p:sp>
        <p:nvSpPr>
          <p:cNvPr id="3" name="Title 2"/>
          <p:cNvSpPr>
            <a:spLocks noGrp="1"/>
          </p:cNvSpPr>
          <p:nvPr>
            <p:ph type="title"/>
          </p:nvPr>
        </p:nvSpPr>
        <p:spPr/>
        <p:txBody>
          <a:bodyPr/>
          <a:lstStyle/>
          <a:p>
            <a:r>
              <a:rPr lang="en-US" smtClean="0"/>
              <a:t>Themes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151594804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Theming Experience</a:t>
            </a:r>
            <a:endParaRPr lang="en-US" dirty="0"/>
          </a:p>
        </p:txBody>
      </p:sp>
      <p:sp>
        <p:nvSpPr>
          <p:cNvPr id="3" name="Content Placeholder 2"/>
          <p:cNvSpPr>
            <a:spLocks noGrp="1"/>
          </p:cNvSpPr>
          <p:nvPr>
            <p:ph type="body" sz="quarter" idx="11"/>
          </p:nvPr>
        </p:nvSpPr>
        <p:spPr/>
        <p:txBody>
          <a:bodyPr/>
          <a:lstStyle/>
          <a:p>
            <a:r>
              <a:rPr lang="en-US" sz="3199" dirty="0"/>
              <a:t>What the theme experience looks like now:</a:t>
            </a:r>
          </a:p>
        </p:txBody>
      </p:sp>
      <p:sp>
        <p:nvSpPr>
          <p:cNvPr id="5" name="Text Placeholder 4"/>
          <p:cNvSpPr>
            <a:spLocks noGrp="1"/>
          </p:cNvSpPr>
          <p:nvPr>
            <p:ph type="body" sz="quarter" idx="12"/>
          </p:nvPr>
        </p:nvSpPr>
        <p:spPr/>
        <p:txBody>
          <a:bodyPr/>
          <a:lstStyle/>
          <a:p>
            <a:r>
              <a:rPr lang="en-US" sz="3200" dirty="0" smtClean="0"/>
              <a:t>Sample site </a:t>
            </a:r>
            <a:r>
              <a:rPr lang="en-US" sz="3200" dirty="0"/>
              <a:t>based on a customized theme:</a:t>
            </a:r>
          </a:p>
          <a:p>
            <a:endParaRPr lang="en-US" sz="3200" dirty="0"/>
          </a:p>
        </p:txBody>
      </p:sp>
      <p:pic>
        <p:nvPicPr>
          <p:cNvPr id="4" name="Picture 3"/>
          <p:cNvPicPr>
            <a:picLocks noChangeAspect="1"/>
          </p:cNvPicPr>
          <p:nvPr/>
        </p:nvPicPr>
        <p:blipFill>
          <a:blip r:embed="rId3"/>
          <a:stretch>
            <a:fillRect/>
          </a:stretch>
        </p:blipFill>
        <p:spPr>
          <a:xfrm>
            <a:off x="475245" y="2514839"/>
            <a:ext cx="6126874" cy="3489567"/>
          </a:xfrm>
          <a:prstGeom prst="rect">
            <a:avLst/>
          </a:prstGeom>
        </p:spPr>
      </p:pic>
      <p:pic>
        <p:nvPicPr>
          <p:cNvPr id="6" name="Picture 5"/>
          <p:cNvPicPr>
            <a:picLocks noChangeAspect="1"/>
          </p:cNvPicPr>
          <p:nvPr/>
        </p:nvPicPr>
        <p:blipFill>
          <a:blip r:embed="rId4"/>
          <a:stretch>
            <a:fillRect/>
          </a:stretch>
        </p:blipFill>
        <p:spPr>
          <a:xfrm>
            <a:off x="6737166" y="2514841"/>
            <a:ext cx="5233365" cy="3158918"/>
          </a:xfrm>
          <a:prstGeom prst="rect">
            <a:avLst/>
          </a:prstGeom>
        </p:spPr>
      </p:pic>
    </p:spTree>
    <p:extLst>
      <p:ext uri="{BB962C8B-B14F-4D97-AF65-F5344CB8AC3E}">
        <p14:creationId xmlns:p14="http://schemas.microsoft.com/office/powerpoint/2010/main" val="295049072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319" y="1350447"/>
            <a:ext cx="6047717" cy="4578796"/>
          </a:xfrm>
          <a:prstGeom prst="rect">
            <a:avLst/>
          </a:prstGeom>
        </p:spPr>
      </p:pic>
      <p:sp>
        <p:nvSpPr>
          <p:cNvPr id="6" name="Text Placeholder 5"/>
          <p:cNvSpPr>
            <a:spLocks noGrp="1"/>
          </p:cNvSpPr>
          <p:nvPr>
            <p:ph type="body" sz="quarter" idx="10"/>
          </p:nvPr>
        </p:nvSpPr>
        <p:spPr>
          <a:xfrm>
            <a:off x="519113" y="1447799"/>
            <a:ext cx="4719638" cy="1975926"/>
          </a:xfrm>
        </p:spPr>
        <p:txBody>
          <a:bodyPr/>
          <a:lstStyle/>
          <a:p>
            <a:r>
              <a:rPr lang="en-US" dirty="0" smtClean="0"/>
              <a:t>Flexible configuration</a:t>
            </a:r>
          </a:p>
          <a:p>
            <a:pPr lvl="1"/>
            <a:r>
              <a:rPr lang="en-US" dirty="0" smtClean="0"/>
              <a:t>Colors</a:t>
            </a:r>
          </a:p>
          <a:p>
            <a:pPr lvl="1"/>
            <a:r>
              <a:rPr lang="en-US" dirty="0" smtClean="0"/>
              <a:t>Site Layout</a:t>
            </a:r>
          </a:p>
          <a:p>
            <a:pPr lvl="1"/>
            <a:r>
              <a:rPr lang="en-US" dirty="0" smtClean="0"/>
              <a:t>Fonts</a:t>
            </a:r>
          </a:p>
          <a:p>
            <a:pPr lvl="1"/>
            <a:r>
              <a:rPr lang="en-US" dirty="0" smtClean="0"/>
              <a:t>Background Image</a:t>
            </a:r>
          </a:p>
          <a:p>
            <a:r>
              <a:rPr lang="en-US" dirty="0" smtClean="0"/>
              <a:t>You can also preview these changes… </a:t>
            </a:r>
          </a:p>
          <a:p>
            <a:endParaRPr lang="en-US" dirty="0"/>
          </a:p>
        </p:txBody>
      </p:sp>
      <p:sp>
        <p:nvSpPr>
          <p:cNvPr id="2" name="Title 1"/>
          <p:cNvSpPr>
            <a:spLocks noGrp="1"/>
          </p:cNvSpPr>
          <p:nvPr>
            <p:ph type="title"/>
          </p:nvPr>
        </p:nvSpPr>
        <p:spPr/>
        <p:txBody>
          <a:bodyPr/>
          <a:lstStyle/>
          <a:p>
            <a:r>
              <a:rPr lang="en-US" smtClean="0"/>
              <a:t>Theme based modifications</a:t>
            </a:r>
            <a:endParaRPr lang="en-US" dirty="0"/>
          </a:p>
        </p:txBody>
      </p:sp>
    </p:spTree>
    <p:extLst>
      <p:ext uri="{BB962C8B-B14F-4D97-AF65-F5344CB8AC3E}">
        <p14:creationId xmlns:p14="http://schemas.microsoft.com/office/powerpoint/2010/main" val="424810608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New and simple set of XML formats</a:t>
            </a:r>
          </a:p>
          <a:p>
            <a:pPr lvl="1"/>
            <a:r>
              <a:rPr lang="en-US" dirty="0" err="1" smtClean="0"/>
              <a:t>SPColor</a:t>
            </a:r>
            <a:r>
              <a:rPr lang="en-US" dirty="0" smtClean="0"/>
              <a:t> files describe the color palette</a:t>
            </a:r>
          </a:p>
          <a:p>
            <a:pPr lvl="1"/>
            <a:r>
              <a:rPr lang="en-US" dirty="0" err="1" smtClean="0"/>
              <a:t>SPFont</a:t>
            </a:r>
            <a:r>
              <a:rPr lang="en-US" dirty="0" smtClean="0"/>
              <a:t> files describe the font scheme</a:t>
            </a:r>
          </a:p>
          <a:p>
            <a:pPr lvl="1"/>
            <a:r>
              <a:rPr lang="en-US" dirty="0" smtClean="0"/>
              <a:t>Specify New Page Layout</a:t>
            </a:r>
          </a:p>
          <a:p>
            <a:pPr lvl="1"/>
            <a:r>
              <a:rPr lang="en-US" dirty="0" smtClean="0"/>
              <a:t>Select New Master Page</a:t>
            </a:r>
          </a:p>
          <a:p>
            <a:pPr lvl="1"/>
            <a:r>
              <a:rPr lang="en-US" dirty="0" smtClean="0"/>
              <a:t>Specify New Background Image</a:t>
            </a:r>
          </a:p>
          <a:p>
            <a:endParaRPr lang="en-US" dirty="0"/>
          </a:p>
        </p:txBody>
      </p:sp>
      <p:sp>
        <p:nvSpPr>
          <p:cNvPr id="6" name="Title 5"/>
          <p:cNvSpPr>
            <a:spLocks noGrp="1"/>
          </p:cNvSpPr>
          <p:nvPr>
            <p:ph type="title"/>
          </p:nvPr>
        </p:nvSpPr>
        <p:spPr/>
        <p:txBody>
          <a:bodyPr/>
          <a:lstStyle/>
          <a:p>
            <a:r>
              <a:rPr lang="en-US" smtClean="0"/>
              <a:t>How themes are defined</a:t>
            </a:r>
            <a:endParaRPr lang="en-US" dirty="0"/>
          </a:p>
        </p:txBody>
      </p:sp>
      <p:pic>
        <p:nvPicPr>
          <p:cNvPr id="11" name="Picture 10"/>
          <p:cNvPicPr>
            <a:picLocks noChangeAspect="1"/>
          </p:cNvPicPr>
          <p:nvPr/>
        </p:nvPicPr>
        <p:blipFill>
          <a:blip r:embed="rId3"/>
          <a:stretch>
            <a:fillRect/>
          </a:stretch>
        </p:blipFill>
        <p:spPr>
          <a:xfrm>
            <a:off x="5835609" y="3228675"/>
            <a:ext cx="6191979" cy="3255030"/>
          </a:xfrm>
          <a:prstGeom prst="rect">
            <a:avLst/>
          </a:prstGeom>
          <a:ln>
            <a:solidFill>
              <a:schemeClr val="tx1"/>
            </a:solidFill>
          </a:ln>
        </p:spPr>
      </p:pic>
      <p:sp>
        <p:nvSpPr>
          <p:cNvPr id="12" name="TextBox 11"/>
          <p:cNvSpPr txBox="1"/>
          <p:nvPr/>
        </p:nvSpPr>
        <p:spPr>
          <a:xfrm>
            <a:off x="8142021" y="2442465"/>
            <a:ext cx="1579156" cy="615201"/>
          </a:xfrm>
          <a:prstGeom prst="rect">
            <a:avLst/>
          </a:prstGeom>
          <a:solidFill>
            <a:schemeClr val="tx2"/>
          </a:solidFill>
        </p:spPr>
        <p:txBody>
          <a:bodyPr wrap="none" lIns="179191" tIns="143354" rIns="179191" bIns="143354" rtlCol="0">
            <a:spAutoFit/>
          </a:bodyPr>
          <a:lstStyle/>
          <a:p>
            <a:pPr>
              <a:lnSpc>
                <a:spcPct val="90000"/>
              </a:lnSpc>
              <a:spcAft>
                <a:spcPts val="588"/>
              </a:spcAft>
            </a:pPr>
            <a:r>
              <a:rPr lang="en-US" sz="2351" dirty="0">
                <a:solidFill>
                  <a:schemeClr val="bg1"/>
                </a:solidFill>
              </a:rPr>
              <a:t>SP Color </a:t>
            </a:r>
          </a:p>
        </p:txBody>
      </p:sp>
    </p:spTree>
    <p:extLst>
      <p:ext uri="{BB962C8B-B14F-4D97-AF65-F5344CB8AC3E}">
        <p14:creationId xmlns:p14="http://schemas.microsoft.com/office/powerpoint/2010/main" val="148021727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3681413" cy="1975926"/>
          </a:xfrm>
        </p:spPr>
        <p:txBody>
          <a:bodyPr/>
          <a:lstStyle/>
          <a:p>
            <a:r>
              <a:rPr lang="en-US" sz="3199" dirty="0"/>
              <a:t>Free downloadable tool to create custom themes based on branding requirements</a:t>
            </a:r>
          </a:p>
        </p:txBody>
      </p:sp>
      <p:sp>
        <p:nvSpPr>
          <p:cNvPr id="3" name="Title 2"/>
          <p:cNvSpPr>
            <a:spLocks noGrp="1"/>
          </p:cNvSpPr>
          <p:nvPr>
            <p:ph type="title"/>
          </p:nvPr>
        </p:nvSpPr>
        <p:spPr/>
        <p:txBody>
          <a:bodyPr/>
          <a:lstStyle/>
          <a:p>
            <a:r>
              <a:rPr lang="en-US" dirty="0" smtClean="0"/>
              <a:t>SharePoint Color Palette Tool v1.00</a:t>
            </a:r>
            <a:endParaRPr lang="en-US" dirty="0"/>
          </a:p>
        </p:txBody>
      </p:sp>
      <p:pic>
        <p:nvPicPr>
          <p:cNvPr id="4" name="Picture 3"/>
          <p:cNvPicPr>
            <a:picLocks noChangeAspect="1"/>
          </p:cNvPicPr>
          <p:nvPr/>
        </p:nvPicPr>
        <p:blipFill>
          <a:blip r:embed="rId3"/>
          <a:stretch>
            <a:fillRect/>
          </a:stretch>
        </p:blipFill>
        <p:spPr>
          <a:xfrm>
            <a:off x="4528586" y="1389613"/>
            <a:ext cx="7544875" cy="5013452"/>
          </a:xfrm>
          <a:prstGeom prst="rect">
            <a:avLst/>
          </a:prstGeom>
        </p:spPr>
      </p:pic>
    </p:spTree>
    <p:extLst>
      <p:ext uri="{BB962C8B-B14F-4D97-AF65-F5344CB8AC3E}">
        <p14:creationId xmlns:p14="http://schemas.microsoft.com/office/powerpoint/2010/main" val="133201071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840" dirty="0"/>
              <a:t>Use themes when possible</a:t>
            </a:r>
          </a:p>
        </p:txBody>
      </p:sp>
      <p:sp>
        <p:nvSpPr>
          <p:cNvPr id="2" name="TextBox 1"/>
          <p:cNvSpPr txBox="1"/>
          <p:nvPr/>
        </p:nvSpPr>
        <p:spPr>
          <a:xfrm>
            <a:off x="2276312" y="3703572"/>
            <a:ext cx="9780436" cy="669652"/>
          </a:xfrm>
          <a:prstGeom prst="rect">
            <a:avLst/>
          </a:prstGeom>
          <a:noFill/>
        </p:spPr>
        <p:txBody>
          <a:bodyPr wrap="none" lIns="179238" tIns="143391" rIns="179238" bIns="143391" rtlCol="0">
            <a:spAutoFit/>
          </a:bodyPr>
          <a:lstStyle/>
          <a:p>
            <a:pPr>
              <a:lnSpc>
                <a:spcPct val="90000"/>
              </a:lnSpc>
              <a:spcAft>
                <a:spcPts val="588"/>
              </a:spcAft>
            </a:pPr>
            <a:r>
              <a:rPr lang="en-US" sz="2744" dirty="0">
                <a:gradFill>
                  <a:gsLst>
                    <a:gs pos="2917">
                      <a:schemeClr val="tx1"/>
                    </a:gs>
                    <a:gs pos="30000">
                      <a:schemeClr val="tx1"/>
                    </a:gs>
                  </a:gsLst>
                  <a:lin ang="5400000" scaled="0"/>
                </a:gradFill>
              </a:rPr>
              <a:t>Themes are more future friendly than custom master pages…</a:t>
            </a:r>
          </a:p>
        </p:txBody>
      </p:sp>
      <p:sp>
        <p:nvSpPr>
          <p:cNvPr id="4" name="TextBox 3"/>
          <p:cNvSpPr txBox="1"/>
          <p:nvPr/>
        </p:nvSpPr>
        <p:spPr>
          <a:xfrm>
            <a:off x="5185330" y="4540923"/>
            <a:ext cx="5359149" cy="2542890"/>
          </a:xfrm>
          <a:prstGeom prst="rect">
            <a:avLst/>
          </a:prstGeom>
          <a:noFill/>
        </p:spPr>
        <p:txBody>
          <a:bodyPr wrap="none" lIns="179238" tIns="143391" rIns="179238" bIns="143391" rtlCol="0">
            <a:spAutoFit/>
          </a:bodyPr>
          <a:lstStyle/>
          <a:p>
            <a:pPr>
              <a:lnSpc>
                <a:spcPct val="90000"/>
              </a:lnSpc>
              <a:spcAft>
                <a:spcPts val="588"/>
              </a:spcAft>
            </a:pPr>
            <a:r>
              <a:rPr lang="en-US" sz="16268" dirty="0">
                <a:gradFill>
                  <a:gsLst>
                    <a:gs pos="2917">
                      <a:schemeClr val="tx1"/>
                    </a:gs>
                    <a:gs pos="30000">
                      <a:schemeClr val="tx1"/>
                    </a:gs>
                  </a:gsLst>
                  <a:lin ang="5400000" scaled="0"/>
                </a:gradFill>
              </a:rPr>
              <a:t>Why?</a:t>
            </a:r>
          </a:p>
        </p:txBody>
      </p:sp>
    </p:spTree>
    <p:extLst>
      <p:ext uri="{BB962C8B-B14F-4D97-AF65-F5344CB8AC3E}">
        <p14:creationId xmlns:p14="http://schemas.microsoft.com/office/powerpoint/2010/main" val="1312307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Theme vs. master page</a:t>
            </a:r>
            <a:endParaRPr lang="en-US" dirty="0"/>
          </a:p>
        </p:txBody>
      </p:sp>
      <p:sp>
        <p:nvSpPr>
          <p:cNvPr id="4" name="Text Placeholder 3"/>
          <p:cNvSpPr>
            <a:spLocks noGrp="1"/>
          </p:cNvSpPr>
          <p:nvPr>
            <p:ph type="body" sz="quarter" idx="10"/>
          </p:nvPr>
        </p:nvSpPr>
        <p:spPr/>
        <p:txBody>
          <a:bodyPr/>
          <a:lstStyle/>
          <a:p>
            <a:r>
              <a:rPr lang="en-US" dirty="0" smtClean="0"/>
              <a:t>Theme</a:t>
            </a:r>
          </a:p>
          <a:p>
            <a:pPr lvl="1"/>
            <a:r>
              <a:rPr lang="en-US" dirty="0" smtClean="0"/>
              <a:t>Can be introduce to bring color, font and background image settings</a:t>
            </a:r>
          </a:p>
          <a:p>
            <a:pPr lvl="1"/>
            <a:r>
              <a:rPr lang="en-US" dirty="0" smtClean="0"/>
              <a:t>Sites with themes will still use out of the box master pages, so any updates will be automatically impacted to sites</a:t>
            </a:r>
          </a:p>
          <a:p>
            <a:pPr lvl="1"/>
            <a:r>
              <a:rPr lang="en-US" dirty="0" smtClean="0"/>
              <a:t>Future major version upgrades don’t cause additional costs</a:t>
            </a:r>
          </a:p>
        </p:txBody>
      </p:sp>
      <p:sp>
        <p:nvSpPr>
          <p:cNvPr id="5" name="Text Placeholder 4"/>
          <p:cNvSpPr>
            <a:spLocks noGrp="1"/>
          </p:cNvSpPr>
          <p:nvPr>
            <p:ph type="body" sz="quarter" idx="11"/>
          </p:nvPr>
        </p:nvSpPr>
        <p:spPr/>
        <p:txBody>
          <a:bodyPr/>
          <a:lstStyle/>
          <a:p>
            <a:r>
              <a:rPr lang="en-US" smtClean="0"/>
              <a:t>Custom Master Page</a:t>
            </a:r>
          </a:p>
          <a:p>
            <a:pPr lvl="1"/>
            <a:r>
              <a:rPr lang="en-US" smtClean="0"/>
              <a:t>Can introduce any level of customizations</a:t>
            </a:r>
          </a:p>
          <a:p>
            <a:pPr lvl="1"/>
            <a:r>
              <a:rPr lang="en-US" smtClean="0"/>
              <a:t>When new changes are introduced to the out of the box master, those should be copied to custom master pages as well</a:t>
            </a:r>
          </a:p>
          <a:p>
            <a:pPr lvl="2"/>
            <a:r>
              <a:rPr lang="en-US" smtClean="0"/>
              <a:t>Additional maintenance burden</a:t>
            </a:r>
          </a:p>
          <a:p>
            <a:pPr lvl="1"/>
            <a:r>
              <a:rPr lang="en-US" smtClean="0"/>
              <a:t>Future major version upgrades will cause additional requirements to re-create the end user experience</a:t>
            </a:r>
            <a:endParaRPr lang="en-US" dirty="0"/>
          </a:p>
        </p:txBody>
      </p:sp>
    </p:spTree>
    <p:extLst>
      <p:ext uri="{BB962C8B-B14F-4D97-AF65-F5344CB8AC3E}">
        <p14:creationId xmlns:p14="http://schemas.microsoft.com/office/powerpoint/2010/main" val="2633176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697413" y="1620909"/>
            <a:ext cx="3223655" cy="1494080"/>
          </a:xfrm>
          <a:prstGeom prst="rect">
            <a:avLst/>
          </a:prstGeom>
          <a:ln>
            <a:noFill/>
          </a:ln>
          <a:effectLst>
            <a:softEdge rad="12700"/>
          </a:effectLst>
        </p:spPr>
      </p:pic>
      <p:pic>
        <p:nvPicPr>
          <p:cNvPr id="170" name="Picture 169"/>
          <p:cNvPicPr>
            <a:picLocks noChangeAspect="1"/>
          </p:cNvPicPr>
          <p:nvPr/>
        </p:nvPicPr>
        <p:blipFill>
          <a:blip r:embed="rId4"/>
          <a:stretch>
            <a:fillRect/>
          </a:stretch>
        </p:blipFill>
        <p:spPr>
          <a:xfrm>
            <a:off x="2737400" y="2692859"/>
            <a:ext cx="2493943" cy="2278349"/>
          </a:xfrm>
          <a:prstGeom prst="rect">
            <a:avLst/>
          </a:prstGeom>
        </p:spPr>
      </p:pic>
      <p:sp>
        <p:nvSpPr>
          <p:cNvPr id="211" name="Title 210"/>
          <p:cNvSpPr>
            <a:spLocks noGrp="1"/>
          </p:cNvSpPr>
          <p:nvPr>
            <p:ph type="title"/>
          </p:nvPr>
        </p:nvSpPr>
        <p:spPr/>
        <p:txBody>
          <a:bodyPr/>
          <a:lstStyle/>
          <a:p>
            <a:r>
              <a:rPr lang="en-US" sz="4704" dirty="0"/>
              <a:t>Handling themes from SP Apps</a:t>
            </a:r>
          </a:p>
        </p:txBody>
      </p:sp>
      <p:cxnSp>
        <p:nvCxnSpPr>
          <p:cNvPr id="213" name="Straight Arrow Connector 212"/>
          <p:cNvCxnSpPr/>
          <p:nvPr/>
        </p:nvCxnSpPr>
        <p:spPr>
          <a:xfrm flipV="1">
            <a:off x="4047764" y="2427095"/>
            <a:ext cx="4370434" cy="13869"/>
          </a:xfrm>
          <a:prstGeom prst="straightConnector1">
            <a:avLst/>
          </a:prstGeom>
          <a:ln w="53975">
            <a:solidFill>
              <a:schemeClr val="tx1"/>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15" name="Group 214"/>
          <p:cNvGrpSpPr/>
          <p:nvPr/>
        </p:nvGrpSpPr>
        <p:grpSpPr>
          <a:xfrm>
            <a:off x="8197295" y="2084232"/>
            <a:ext cx="2366856" cy="1822397"/>
            <a:chOff x="9617374" y="4188001"/>
            <a:chExt cx="2414946" cy="1859424"/>
          </a:xfrm>
        </p:grpSpPr>
        <p:sp>
          <p:nvSpPr>
            <p:cNvPr id="210" name="Arc 209"/>
            <p:cNvSpPr/>
            <p:nvPr/>
          </p:nvSpPr>
          <p:spPr>
            <a:xfrm rot="7278327">
              <a:off x="9617374" y="5255425"/>
              <a:ext cx="792000" cy="792000"/>
            </a:xfrm>
            <a:prstGeom prst="arc">
              <a:avLst>
                <a:gd name="adj1" fmla="val 2097834"/>
                <a:gd name="adj2" fmla="val 366333"/>
              </a:avLst>
            </a:prstGeom>
            <a:ln w="57150">
              <a:solidFill>
                <a:schemeClr val="tx1"/>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69" name="Picture 168"/>
            <p:cNvPicPr>
              <a:picLocks noChangeAspect="1"/>
            </p:cNvPicPr>
            <p:nvPr/>
          </p:nvPicPr>
          <p:blipFill>
            <a:blip r:embed="rId5"/>
            <a:stretch>
              <a:fillRect/>
            </a:stretch>
          </p:blipFill>
          <p:spPr>
            <a:xfrm>
              <a:off x="9856187" y="4188001"/>
              <a:ext cx="2176133" cy="1691280"/>
            </a:xfrm>
            <a:prstGeom prst="rect">
              <a:avLst/>
            </a:prstGeom>
          </p:spPr>
        </p:pic>
      </p:grpSp>
      <p:grpSp>
        <p:nvGrpSpPr>
          <p:cNvPr id="229" name="Group 228"/>
          <p:cNvGrpSpPr/>
          <p:nvPr/>
        </p:nvGrpSpPr>
        <p:grpSpPr>
          <a:xfrm>
            <a:off x="8784469" y="3939881"/>
            <a:ext cx="1426565" cy="542967"/>
            <a:chOff x="9658449" y="5508491"/>
            <a:chExt cx="1455550" cy="553998"/>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solidFill>
            <a:ln>
              <a:noFill/>
            </a:ln>
            <a:extLst/>
          </p:spPr>
          <p:txBody>
            <a:bodyPr vert="horz" wrap="square" lIns="67223" tIns="33612" rIns="67223" bIns="33612" numCol="1" anchor="t" anchorCtr="0" compatLnSpc="1">
              <a:prstTxWarp prst="textNoShape">
                <a:avLst/>
              </a:prstTxWarp>
            </a:bodyPr>
            <a:lstStyle/>
            <a:p>
              <a:endParaRPr lang="en-US" sz="1764" dirty="0"/>
            </a:p>
          </p:txBody>
        </p:sp>
        <p:sp>
          <p:nvSpPr>
            <p:cNvPr id="228" name="TextBox 227"/>
            <p:cNvSpPr txBox="1"/>
            <p:nvPr/>
          </p:nvSpPr>
          <p:spPr>
            <a:xfrm>
              <a:off x="10170490" y="5508491"/>
              <a:ext cx="943509" cy="553998"/>
            </a:xfrm>
            <a:prstGeom prst="rect">
              <a:avLst/>
            </a:prstGeom>
            <a:noFill/>
            <a:ln>
              <a:noFill/>
            </a:ln>
          </p:spPr>
          <p:txBody>
            <a:bodyPr wrap="square" lIns="0" tIns="0" rIns="0" bIns="0" rtlCol="0">
              <a:spAutoFit/>
            </a:bodyPr>
            <a:lstStyle/>
            <a:p>
              <a:r>
                <a:rPr lang="en-US" sz="1764" spc="-52" dirty="0">
                  <a:latin typeface="Segoe UI Light" panose="020B0502040204020203" pitchFamily="34" charset="0"/>
                  <a:cs typeface="Segoe UI Light" panose="020B0502040204020203" pitchFamily="34" charset="0"/>
                </a:rPr>
                <a:t>Theme elements</a:t>
              </a:r>
            </a:p>
          </p:txBody>
        </p:sp>
      </p:grpSp>
      <p:cxnSp>
        <p:nvCxnSpPr>
          <p:cNvPr id="232" name="Straight Arrow Connector 231"/>
          <p:cNvCxnSpPr/>
          <p:nvPr/>
        </p:nvCxnSpPr>
        <p:spPr>
          <a:xfrm flipH="1" flipV="1">
            <a:off x="5106374" y="3509546"/>
            <a:ext cx="2945761" cy="16259"/>
          </a:xfrm>
          <a:prstGeom prst="straightConnector1">
            <a:avLst/>
          </a:prstGeom>
          <a:ln w="53975">
            <a:solidFill>
              <a:schemeClr val="tx1"/>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234413" y="2084234"/>
            <a:ext cx="514401" cy="514401"/>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grpSp>
        <p:nvGrpSpPr>
          <p:cNvPr id="248" name="Group 247"/>
          <p:cNvGrpSpPr/>
          <p:nvPr/>
        </p:nvGrpSpPr>
        <p:grpSpPr>
          <a:xfrm>
            <a:off x="7014130" y="3047564"/>
            <a:ext cx="514401" cy="514401"/>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3</a:t>
              </a:r>
            </a:p>
          </p:txBody>
        </p:sp>
      </p:grpSp>
      <p:grpSp>
        <p:nvGrpSpPr>
          <p:cNvPr id="251" name="Group 250"/>
          <p:cNvGrpSpPr/>
          <p:nvPr/>
        </p:nvGrpSpPr>
        <p:grpSpPr>
          <a:xfrm>
            <a:off x="10191468" y="4166494"/>
            <a:ext cx="514401" cy="514401"/>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2</a:t>
              </a:r>
            </a:p>
          </p:txBody>
        </p:sp>
      </p:grpSp>
      <p:sp>
        <p:nvSpPr>
          <p:cNvPr id="260" name="TextBox 259"/>
          <p:cNvSpPr txBox="1"/>
          <p:nvPr/>
        </p:nvSpPr>
        <p:spPr>
          <a:xfrm>
            <a:off x="6174184" y="3147568"/>
            <a:ext cx="1068320" cy="361978"/>
          </a:xfrm>
          <a:prstGeom prst="rect">
            <a:avLst/>
          </a:prstGeom>
          <a:noFill/>
        </p:spPr>
        <p:txBody>
          <a:bodyPr wrap="square" rtlCol="0">
            <a:spAutoFit/>
          </a:bodyPr>
          <a:lstStyle/>
          <a:p>
            <a:r>
              <a:rPr lang="en-US" sz="1764" b="1" i="1" dirty="0">
                <a:latin typeface="Segoe UI Light" panose="020B0502040204020203" pitchFamily="34" charset="0"/>
                <a:cs typeface="Segoe UI Light" panose="020B0502040204020203" pitchFamily="34" charset="0"/>
              </a:rPr>
              <a:t>CSOM</a:t>
            </a:r>
          </a:p>
        </p:txBody>
      </p:sp>
      <p:sp>
        <p:nvSpPr>
          <p:cNvPr id="35" name="TextBox 34"/>
          <p:cNvSpPr txBox="1"/>
          <p:nvPr/>
        </p:nvSpPr>
        <p:spPr>
          <a:xfrm>
            <a:off x="5459481" y="3577904"/>
            <a:ext cx="2617025" cy="1176427"/>
          </a:xfrm>
          <a:prstGeom prst="rect">
            <a:avLst/>
          </a:prstGeom>
          <a:noFill/>
        </p:spPr>
        <p:txBody>
          <a:bodyPr wrap="square" rtlCol="0">
            <a:spAutoFit/>
          </a:bodyPr>
          <a:lstStyle/>
          <a:p>
            <a:pPr marL="280037" indent="-280037">
              <a:buFont typeface="Arial" panose="020B0604020202020204" pitchFamily="34" charset="0"/>
              <a:buChar char="•"/>
            </a:pPr>
            <a:r>
              <a:rPr lang="en-US" sz="1764" i="1" dirty="0">
                <a:latin typeface="Segoe UI Light" panose="020B0502040204020203" pitchFamily="34" charset="0"/>
                <a:cs typeface="Segoe UI Light" panose="020B0502040204020203" pitchFamily="34" charset="0"/>
              </a:rPr>
              <a:t>Upload needed files</a:t>
            </a:r>
          </a:p>
          <a:p>
            <a:pPr marL="280037" indent="-280037">
              <a:buFont typeface="Arial" panose="020B0604020202020204" pitchFamily="34" charset="0"/>
              <a:buChar char="•"/>
            </a:pPr>
            <a:r>
              <a:rPr lang="en-US" sz="1764" i="1" dirty="0">
                <a:latin typeface="Segoe UI Light" panose="020B0502040204020203" pitchFamily="34" charset="0"/>
                <a:cs typeface="Segoe UI Light" panose="020B0502040204020203" pitchFamily="34" charset="0"/>
              </a:rPr>
              <a:t>Set theme to site</a:t>
            </a:r>
          </a:p>
          <a:p>
            <a:pPr marL="280037" indent="-280037">
              <a:buFont typeface="Arial" panose="020B0604020202020204" pitchFamily="34" charset="0"/>
              <a:buChar char="•"/>
            </a:pPr>
            <a:r>
              <a:rPr lang="en-US" sz="1764" i="1" dirty="0">
                <a:latin typeface="Segoe UI Light" panose="020B0502040204020203" pitchFamily="34" charset="0"/>
                <a:cs typeface="Segoe UI Light" panose="020B0502040204020203" pitchFamily="34" charset="0"/>
              </a:rPr>
              <a:t>(Set master page to site)</a:t>
            </a:r>
          </a:p>
        </p:txBody>
      </p:sp>
      <p:sp>
        <p:nvSpPr>
          <p:cNvPr id="36" name="TextBox 35"/>
          <p:cNvSpPr txBox="1"/>
          <p:nvPr/>
        </p:nvSpPr>
        <p:spPr>
          <a:xfrm>
            <a:off x="9185366" y="4470148"/>
            <a:ext cx="1919808" cy="935107"/>
          </a:xfrm>
          <a:prstGeom prst="rect">
            <a:avLst/>
          </a:prstGeom>
          <a:noFill/>
        </p:spPr>
        <p:txBody>
          <a:bodyPr wrap="square" rtlCol="0">
            <a:spAutoFit/>
          </a:bodyPr>
          <a:lstStyle/>
          <a:p>
            <a:pPr marL="280037" indent="-280037">
              <a:buFont typeface="Arial" panose="020B0604020202020204" pitchFamily="34" charset="0"/>
              <a:buChar char="•"/>
            </a:pPr>
            <a:r>
              <a:rPr lang="en-US" sz="1372" i="1" dirty="0">
                <a:latin typeface="Segoe UI Light" panose="020B0502040204020203" pitchFamily="34" charset="0"/>
                <a:cs typeface="Segoe UI Light" panose="020B0502040204020203" pitchFamily="34" charset="0"/>
              </a:rPr>
              <a:t>Color file</a:t>
            </a:r>
          </a:p>
          <a:p>
            <a:pPr marL="280037" indent="-280037">
              <a:buFont typeface="Arial" panose="020B0604020202020204" pitchFamily="34" charset="0"/>
              <a:buChar char="•"/>
            </a:pPr>
            <a:r>
              <a:rPr lang="en-US" sz="1372" i="1" dirty="0">
                <a:latin typeface="Segoe UI Light" panose="020B0502040204020203" pitchFamily="34" charset="0"/>
                <a:cs typeface="Segoe UI Light" panose="020B0502040204020203" pitchFamily="34" charset="0"/>
              </a:rPr>
              <a:t>Font file</a:t>
            </a:r>
          </a:p>
          <a:p>
            <a:pPr marL="280037" indent="-280037">
              <a:buFont typeface="Arial" panose="020B0604020202020204" pitchFamily="34" charset="0"/>
              <a:buChar char="•"/>
            </a:pPr>
            <a:r>
              <a:rPr lang="en-US" sz="1372" i="1" dirty="0">
                <a:latin typeface="Segoe UI Light" panose="020B0502040204020203" pitchFamily="34" charset="0"/>
                <a:cs typeface="Segoe UI Light" panose="020B0502040204020203" pitchFamily="34" charset="0"/>
              </a:rPr>
              <a:t>Background image</a:t>
            </a:r>
          </a:p>
          <a:p>
            <a:pPr marL="280037" indent="-280037">
              <a:buFont typeface="Arial" panose="020B0604020202020204" pitchFamily="34" charset="0"/>
              <a:buChar char="•"/>
            </a:pPr>
            <a:r>
              <a:rPr lang="en-US" sz="1372" i="1" dirty="0">
                <a:latin typeface="Segoe UI Light" panose="020B0502040204020203" pitchFamily="34" charset="0"/>
                <a:cs typeface="Segoe UI Light" panose="020B0502040204020203" pitchFamily="34" charset="0"/>
              </a:rPr>
              <a:t>(Master page)</a:t>
            </a:r>
          </a:p>
        </p:txBody>
      </p:sp>
      <p:pic>
        <p:nvPicPr>
          <p:cNvPr id="2" name="Picture 1"/>
          <p:cNvPicPr>
            <a:picLocks noChangeAspect="1"/>
          </p:cNvPicPr>
          <p:nvPr/>
        </p:nvPicPr>
        <p:blipFill>
          <a:blip r:embed="rId6"/>
          <a:stretch>
            <a:fillRect/>
          </a:stretch>
        </p:blipFill>
        <p:spPr>
          <a:xfrm>
            <a:off x="697413" y="1620909"/>
            <a:ext cx="3223655" cy="1494080"/>
          </a:xfrm>
          <a:prstGeom prst="rect">
            <a:avLst/>
          </a:prstGeom>
        </p:spPr>
      </p:pic>
    </p:spTree>
    <p:extLst>
      <p:ext uri="{BB962C8B-B14F-4D97-AF65-F5344CB8AC3E}">
        <p14:creationId xmlns:p14="http://schemas.microsoft.com/office/powerpoint/2010/main" val="271505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p:cTn id="10" dur="500"/>
                                        <p:tgtEl>
                                          <p:spTgt spid="245"/>
                                        </p:tgtEl>
                                      </p:cBhvr>
                                    </p:animEffect>
                                  </p:childTnLst>
                                </p:cTn>
                              </p:par>
                              <p:par>
                                <p:cTn id="11" presetID="10" presetClass="entr" presetSubtype="0" fill="hold"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9"/>
                                        </p:tgtEl>
                                        <p:attrNameLst>
                                          <p:attrName>style.visibility</p:attrName>
                                        </p:attrNameLst>
                                      </p:cBhvr>
                                      <p:to>
                                        <p:strVal val="visible"/>
                                      </p:to>
                                    </p:set>
                                    <p:animEffect transition="in" filter="fade">
                                      <p:cBhvr>
                                        <p:cTn id="18" dur="500"/>
                                        <p:tgtEl>
                                          <p:spTgt spid="229"/>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fade">
                                      <p:cBhvr>
                                        <p:cTn id="29" dur="500"/>
                                        <p:tgtEl>
                                          <p:spTgt spid="2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0"/>
                                        </p:tgtEl>
                                        <p:attrNameLst>
                                          <p:attrName>style.visibility</p:attrName>
                                        </p:attrNameLst>
                                      </p:cBhvr>
                                      <p:to>
                                        <p:strVal val="visible"/>
                                      </p:to>
                                    </p:set>
                                    <p:animEffect transition="in" filter="fade">
                                      <p:cBhvr>
                                        <p:cTn id="35" dur="500"/>
                                        <p:tgtEl>
                                          <p:spTgt spid="260"/>
                                        </p:tgtEl>
                                      </p:cBhvr>
                                    </p:animEffect>
                                  </p:childTnLst>
                                </p:cTn>
                              </p:par>
                              <p:par>
                                <p:cTn id="36" presetID="10" presetClass="entr" presetSubtype="0" fill="hold" nodeType="withEffect">
                                  <p:stCondLst>
                                    <p:cond delay="0"/>
                                  </p:stCondLst>
                                  <p:childTnLst>
                                    <p:set>
                                      <p:cBhvr>
                                        <p:cTn id="37" dur="1" fill="hold">
                                          <p:stCondLst>
                                            <p:cond delay="0"/>
                                          </p:stCondLst>
                                        </p:cTn>
                                        <p:tgtEl>
                                          <p:spTgt spid="232"/>
                                        </p:tgtEl>
                                        <p:attrNameLst>
                                          <p:attrName>style.visibility</p:attrName>
                                        </p:attrNameLst>
                                      </p:cBhvr>
                                      <p:to>
                                        <p:strVal val="visible"/>
                                      </p:to>
                                    </p:set>
                                    <p:animEffect transition="in" filter="fade">
                                      <p:cBhvr>
                                        <p:cTn id="38" dur="500"/>
                                        <p:tgtEl>
                                          <p:spTgt spid="232"/>
                                        </p:tgtEl>
                                      </p:cBhvr>
                                    </p:animEffect>
                                  </p:childTnLst>
                                </p:cTn>
                              </p:par>
                            </p:childTnLst>
                          </p:cTn>
                        </p:par>
                        <p:par>
                          <p:cTn id="39" fill="hold">
                            <p:stCondLst>
                              <p:cond delay="500"/>
                            </p:stCondLst>
                            <p:childTnLst>
                              <p:par>
                                <p:cTn id="40" presetID="10" presetClass="entr" presetSubtype="0" fill="hold" nodeType="afterEffect">
                                  <p:stCondLst>
                                    <p:cond delay="150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500"/>
                                        <p:tgtEl>
                                          <p:spTgt spid="34"/>
                                        </p:tgtEl>
                                      </p:cBhvr>
                                    </p:animEffect>
                                    <p:set>
                                      <p:cBhvr>
                                        <p:cTn id="4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Theme</a:t>
            </a:r>
            <a:endParaRPr lang="en-US" sz="5400" dirty="0"/>
          </a:p>
        </p:txBody>
      </p:sp>
    </p:spTree>
    <p:extLst>
      <p:ext uri="{BB962C8B-B14F-4D97-AF65-F5344CB8AC3E}">
        <p14:creationId xmlns:p14="http://schemas.microsoft.com/office/powerpoint/2010/main" val="35579997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branding to sites?</a:t>
            </a:r>
            <a:endParaRPr lang="en-US" dirty="0"/>
          </a:p>
        </p:txBody>
      </p:sp>
    </p:spTree>
    <p:extLst>
      <p:ext uri="{BB962C8B-B14F-4D97-AF65-F5344CB8AC3E}">
        <p14:creationId xmlns:p14="http://schemas.microsoft.com/office/powerpoint/2010/main" val="111160680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en-US" dirty="0"/>
              <a:t>Update branding on existing sites</a:t>
            </a:r>
          </a:p>
        </p:txBody>
      </p:sp>
    </p:spTree>
    <p:extLst>
      <p:ext uri="{BB962C8B-B14F-4D97-AF65-F5344CB8AC3E}">
        <p14:creationId xmlns:p14="http://schemas.microsoft.com/office/powerpoint/2010/main" val="35498993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39013" cy="1975926"/>
          </a:xfrm>
        </p:spPr>
        <p:txBody>
          <a:bodyPr/>
          <a:lstStyle/>
          <a:p>
            <a:r>
              <a:rPr lang="en-US" dirty="0" smtClean="0"/>
              <a:t>What</a:t>
            </a:r>
          </a:p>
          <a:p>
            <a:pPr lvl="1"/>
            <a:r>
              <a:rPr lang="en-US" dirty="0" smtClean="0"/>
              <a:t>Update branding and other settings in the sites after they are created based on new requirements</a:t>
            </a:r>
          </a:p>
          <a:p>
            <a:r>
              <a:rPr lang="en-US" dirty="0" smtClean="0"/>
              <a:t>Why</a:t>
            </a:r>
          </a:p>
          <a:p>
            <a:pPr lvl="1"/>
            <a:r>
              <a:rPr lang="en-US" dirty="0" smtClean="0"/>
              <a:t>It’s common that there has to be some adjustment done to the site sites, which have been previously created</a:t>
            </a:r>
          </a:p>
          <a:p>
            <a:r>
              <a:rPr lang="en-US" dirty="0" smtClean="0"/>
              <a:t>How</a:t>
            </a:r>
          </a:p>
          <a:p>
            <a:pPr lvl="1"/>
            <a:r>
              <a:rPr lang="en-US" dirty="0" smtClean="0"/>
              <a:t>Provision shared static elements like images, CSS files, and JavaScript files to one location and reference them from sites as needed with relative path</a:t>
            </a:r>
          </a:p>
          <a:p>
            <a:pPr lvl="1"/>
            <a:r>
              <a:rPr lang="en-US" dirty="0" smtClean="0"/>
              <a:t>Loop through the sites and update them one by one using remote provisioning model</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sz="4800" dirty="0" smtClean="0"/>
              <a:t>Updating Branding on existing Sites</a:t>
            </a:r>
            <a:endParaRPr lang="en-US" sz="4800" dirty="0"/>
          </a:p>
        </p:txBody>
      </p:sp>
    </p:spTree>
    <p:extLst>
      <p:ext uri="{BB962C8B-B14F-4D97-AF65-F5344CB8AC3E}">
        <p14:creationId xmlns:p14="http://schemas.microsoft.com/office/powerpoint/2010/main" val="158274417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6855239" y="4782051"/>
            <a:ext cx="3203540" cy="1901382"/>
            <a:chOff x="7025476" y="4724400"/>
            <a:chExt cx="3204374" cy="1901877"/>
          </a:xfrm>
        </p:grpSpPr>
        <p:sp>
          <p:nvSpPr>
            <p:cNvPr id="93" name="Rectangle 92"/>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/site3</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p:cNvPicPr>
              <a:picLocks noChangeAspect="1"/>
            </p:cNvPicPr>
            <p:nvPr/>
          </p:nvPicPr>
          <p:blipFill>
            <a:blip r:embed="rId3"/>
            <a:stretch>
              <a:fillRect/>
            </a:stretch>
          </p:blipFill>
          <p:spPr>
            <a:xfrm>
              <a:off x="7465769" y="5343018"/>
              <a:ext cx="1128451" cy="692635"/>
            </a:xfrm>
            <a:prstGeom prst="rect">
              <a:avLst/>
            </a:prstGeom>
          </p:spPr>
        </p:pic>
        <p:pic>
          <p:nvPicPr>
            <p:cNvPr id="95" name="Picture 94"/>
            <p:cNvPicPr>
              <a:picLocks noChangeAspect="1"/>
            </p:cNvPicPr>
            <p:nvPr/>
          </p:nvPicPr>
          <p:blipFill>
            <a:blip r:embed="rId4"/>
            <a:stretch>
              <a:fillRect/>
            </a:stretch>
          </p:blipFill>
          <p:spPr>
            <a:xfrm>
              <a:off x="7025476" y="5916357"/>
              <a:ext cx="764775" cy="709920"/>
            </a:xfrm>
            <a:prstGeom prst="rect">
              <a:avLst/>
            </a:prstGeom>
          </p:spPr>
        </p:pic>
      </p:grpSp>
      <p:pic>
        <p:nvPicPr>
          <p:cNvPr id="91" name="Picture 90"/>
          <p:cNvPicPr>
            <a:picLocks noChangeAspect="1"/>
          </p:cNvPicPr>
          <p:nvPr/>
        </p:nvPicPr>
        <p:blipFill>
          <a:blip r:embed="rId5"/>
          <a:stretch>
            <a:fillRect/>
          </a:stretch>
        </p:blipFill>
        <p:spPr>
          <a:xfrm>
            <a:off x="8712011" y="5419490"/>
            <a:ext cx="477644" cy="575850"/>
          </a:xfrm>
          <a:prstGeom prst="rect">
            <a:avLst/>
          </a:prstGeom>
        </p:spPr>
      </p:pic>
      <p:pic>
        <p:nvPicPr>
          <p:cNvPr id="92" name="Picture 91"/>
          <p:cNvPicPr>
            <a:picLocks noChangeAspect="1"/>
          </p:cNvPicPr>
          <p:nvPr/>
        </p:nvPicPr>
        <p:blipFill>
          <a:blip r:embed="rId6"/>
          <a:stretch>
            <a:fillRect/>
          </a:stretch>
        </p:blipFill>
        <p:spPr>
          <a:xfrm>
            <a:off x="9075340" y="5706310"/>
            <a:ext cx="449244" cy="575850"/>
          </a:xfrm>
          <a:prstGeom prst="rect">
            <a:avLst/>
          </a:prstGeom>
        </p:spPr>
      </p:pic>
      <p:sp>
        <p:nvSpPr>
          <p:cNvPr id="2" name="Title 1"/>
          <p:cNvSpPr>
            <a:spLocks noGrp="1"/>
          </p:cNvSpPr>
          <p:nvPr>
            <p:ph type="title"/>
          </p:nvPr>
        </p:nvSpPr>
        <p:spPr/>
        <p:txBody>
          <a:bodyPr/>
          <a:lstStyle/>
          <a:p>
            <a:r>
              <a:rPr lang="en-US" dirty="0" smtClean="0"/>
              <a:t>Centralized Asset Deployment</a:t>
            </a:r>
            <a:endParaRPr lang="en-US" dirty="0"/>
          </a:p>
        </p:txBody>
      </p:sp>
      <p:grpSp>
        <p:nvGrpSpPr>
          <p:cNvPr id="13" name="Group 12"/>
          <p:cNvGrpSpPr/>
          <p:nvPr/>
        </p:nvGrpSpPr>
        <p:grpSpPr>
          <a:xfrm>
            <a:off x="1567618" y="4535018"/>
            <a:ext cx="2606171" cy="1768943"/>
            <a:chOff x="1695835" y="4095185"/>
            <a:chExt cx="2606850" cy="1769404"/>
          </a:xfrm>
        </p:grpSpPr>
        <p:grpSp>
          <p:nvGrpSpPr>
            <p:cNvPr id="5" name="Group 4"/>
            <p:cNvGrpSpPr/>
            <p:nvPr/>
          </p:nvGrpSpPr>
          <p:grpSpPr>
            <a:xfrm>
              <a:off x="1695835" y="4404168"/>
              <a:ext cx="2321309" cy="1460421"/>
              <a:chOff x="9357014" y="3101449"/>
              <a:chExt cx="2367856" cy="1489705"/>
            </a:xfrm>
          </p:grpSpPr>
          <p:grpSp>
            <p:nvGrpSpPr>
              <p:cNvPr id="6" name="Group 5"/>
              <p:cNvGrpSpPr/>
              <p:nvPr/>
            </p:nvGrpSpPr>
            <p:grpSpPr>
              <a:xfrm>
                <a:off x="9357014" y="3101449"/>
                <a:ext cx="2367856" cy="638039"/>
                <a:chOff x="9658449" y="5307495"/>
                <a:chExt cx="2367856" cy="638039"/>
              </a:xfrm>
            </p:grpSpPr>
            <p:sp>
              <p:nvSpPr>
                <p:cNvPr id="8"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23" tIns="33612" rIns="67223" bIns="33612" numCol="1" anchor="t" anchorCtr="0" compatLnSpc="1">
                  <a:prstTxWarp prst="textNoShape">
                    <a:avLst/>
                  </a:prstTxWarp>
                </a:bodyPr>
                <a:lstStyle/>
                <a:p>
                  <a:endParaRPr lang="en-US" sz="1764" dirty="0">
                    <a:solidFill>
                      <a:schemeClr val="tx1">
                        <a:lumMod val="75000"/>
                        <a:lumOff val="25000"/>
                      </a:schemeClr>
                    </a:solidFill>
                  </a:endParaRPr>
                </a:p>
              </p:txBody>
            </p:sp>
            <p:sp>
              <p:nvSpPr>
                <p:cNvPr id="9" name="TextBox 8"/>
                <p:cNvSpPr txBox="1"/>
                <p:nvPr/>
              </p:nvSpPr>
              <p:spPr>
                <a:xfrm>
                  <a:off x="10170490" y="5307495"/>
                  <a:ext cx="1855815" cy="553998"/>
                </a:xfrm>
                <a:prstGeom prst="rect">
                  <a:avLst/>
                </a:prstGeom>
                <a:noFill/>
                <a:ln>
                  <a:noFill/>
                </a:ln>
              </p:spPr>
              <p:txBody>
                <a:bodyPr wrap="square" lIns="0" tIns="0" rIns="0" bIns="0" rtlCol="0">
                  <a:spAutoFit/>
                </a:bodyPr>
                <a:lstStyle/>
                <a:p>
                  <a:r>
                    <a:rPr lang="en-US" sz="1764"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7" name="TextBox 6"/>
              <p:cNvSpPr txBox="1"/>
              <p:nvPr/>
            </p:nvSpPr>
            <p:spPr>
              <a:xfrm>
                <a:off x="9766056" y="3635444"/>
                <a:ext cx="1958814" cy="955710"/>
              </a:xfrm>
              <a:prstGeom prst="rect">
                <a:avLst/>
              </a:prstGeom>
              <a:noFill/>
            </p:spPr>
            <p:txBody>
              <a:bodyPr wrap="square" rtlCol="0">
                <a:spAutoFit/>
              </a:bodyPr>
              <a:lstStyle/>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Master Pages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Page Layouts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grpSp>
          <p:nvGrpSpPr>
            <p:cNvPr id="10" name="Group 9"/>
            <p:cNvGrpSpPr/>
            <p:nvPr/>
          </p:nvGrpSpPr>
          <p:grpSpPr>
            <a:xfrm>
              <a:off x="3417490" y="4095185"/>
              <a:ext cx="885195" cy="761294"/>
              <a:chOff x="7956376" y="6096598"/>
              <a:chExt cx="885320" cy="761402"/>
            </a:xfrm>
          </p:grpSpPr>
          <p:sp>
            <p:nvSpPr>
              <p:cNvPr id="11" name="Arc 10"/>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7"/>
              <a:stretch>
                <a:fillRect/>
              </a:stretch>
            </p:blipFill>
            <p:spPr>
              <a:xfrm>
                <a:off x="8025412" y="6179037"/>
                <a:ext cx="713910" cy="636559"/>
              </a:xfrm>
              <a:prstGeom prst="rect">
                <a:avLst/>
              </a:prstGeom>
            </p:spPr>
          </p:pic>
        </p:grpSp>
      </p:grpSp>
      <p:grpSp>
        <p:nvGrpSpPr>
          <p:cNvPr id="26" name="Group 25"/>
          <p:cNvGrpSpPr/>
          <p:nvPr/>
        </p:nvGrpSpPr>
        <p:grpSpPr>
          <a:xfrm>
            <a:off x="1630324" y="1587531"/>
            <a:ext cx="3838029" cy="1783412"/>
            <a:chOff x="2770616" y="1612983"/>
            <a:chExt cx="3839029" cy="1783877"/>
          </a:xfrm>
        </p:grpSpPr>
        <p:sp>
          <p:nvSpPr>
            <p:cNvPr id="20" name="Rectangle 19"/>
            <p:cNvSpPr/>
            <p:nvPr/>
          </p:nvSpPr>
          <p:spPr bwMode="auto">
            <a:xfrm>
              <a:off x="2967206" y="1612983"/>
              <a:ext cx="3642439" cy="1485900"/>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8"/>
            <a:stretch>
              <a:fillRect/>
            </a:stretch>
          </p:blipFill>
          <p:spPr>
            <a:xfrm>
              <a:off x="3169239" y="2143734"/>
              <a:ext cx="1190424" cy="650899"/>
            </a:xfrm>
            <a:prstGeom prst="rect">
              <a:avLst/>
            </a:prstGeom>
          </p:spPr>
        </p:pic>
        <p:pic>
          <p:nvPicPr>
            <p:cNvPr id="16" name="Picture 15"/>
            <p:cNvPicPr>
              <a:picLocks noChangeAspect="1"/>
            </p:cNvPicPr>
            <p:nvPr/>
          </p:nvPicPr>
          <p:blipFill>
            <a:blip r:embed="rId9"/>
            <a:stretch>
              <a:fillRect/>
            </a:stretch>
          </p:blipFill>
          <p:spPr>
            <a:xfrm>
              <a:off x="2770616" y="2694255"/>
              <a:ext cx="797245" cy="702605"/>
            </a:xfrm>
            <a:prstGeom prst="rect">
              <a:avLst/>
            </a:prstGeom>
          </p:spPr>
        </p:pic>
      </p:grpSp>
      <p:pic>
        <p:nvPicPr>
          <p:cNvPr id="67" name="Picture 66"/>
          <p:cNvPicPr>
            <a:picLocks noChangeAspect="1"/>
          </p:cNvPicPr>
          <p:nvPr/>
        </p:nvPicPr>
        <p:blipFill>
          <a:blip r:embed="rId5"/>
          <a:stretch>
            <a:fillRect/>
          </a:stretch>
        </p:blipFill>
        <p:spPr>
          <a:xfrm>
            <a:off x="3121423" y="1948449"/>
            <a:ext cx="477644" cy="575850"/>
          </a:xfrm>
          <a:prstGeom prst="rect">
            <a:avLst/>
          </a:prstGeom>
        </p:spPr>
      </p:pic>
      <p:pic>
        <p:nvPicPr>
          <p:cNvPr id="68" name="Picture 67"/>
          <p:cNvPicPr>
            <a:picLocks noChangeAspect="1"/>
          </p:cNvPicPr>
          <p:nvPr/>
        </p:nvPicPr>
        <p:blipFill>
          <a:blip r:embed="rId6"/>
          <a:stretch>
            <a:fillRect/>
          </a:stretch>
        </p:blipFill>
        <p:spPr>
          <a:xfrm>
            <a:off x="3484752" y="2235269"/>
            <a:ext cx="449244" cy="575850"/>
          </a:xfrm>
          <a:prstGeom prst="rect">
            <a:avLst/>
          </a:prstGeom>
        </p:spPr>
      </p:pic>
      <p:pic>
        <p:nvPicPr>
          <p:cNvPr id="69" name="Picture 68"/>
          <p:cNvPicPr>
            <a:picLocks noChangeAspect="1"/>
          </p:cNvPicPr>
          <p:nvPr/>
        </p:nvPicPr>
        <p:blipFill>
          <a:blip r:embed="rId10"/>
          <a:stretch>
            <a:fillRect/>
          </a:stretch>
        </p:blipFill>
        <p:spPr>
          <a:xfrm>
            <a:off x="4173789" y="1993013"/>
            <a:ext cx="469906" cy="647831"/>
          </a:xfrm>
          <a:prstGeom prst="rect">
            <a:avLst/>
          </a:prstGeom>
        </p:spPr>
      </p:pic>
      <p:pic>
        <p:nvPicPr>
          <p:cNvPr id="70" name="Picture 69"/>
          <p:cNvPicPr>
            <a:picLocks noChangeAspect="1"/>
          </p:cNvPicPr>
          <p:nvPr/>
        </p:nvPicPr>
        <p:blipFill>
          <a:blip r:embed="rId11"/>
          <a:stretch>
            <a:fillRect/>
          </a:stretch>
        </p:blipFill>
        <p:spPr>
          <a:xfrm>
            <a:off x="4877395" y="2030099"/>
            <a:ext cx="424736" cy="647831"/>
          </a:xfrm>
          <a:prstGeom prst="rect">
            <a:avLst/>
          </a:prstGeom>
        </p:spPr>
      </p:pic>
      <p:pic>
        <p:nvPicPr>
          <p:cNvPr id="71" name="Picture 70"/>
          <p:cNvPicPr>
            <a:picLocks noChangeAspect="1"/>
          </p:cNvPicPr>
          <p:nvPr/>
        </p:nvPicPr>
        <p:blipFill>
          <a:blip r:embed="rId12"/>
          <a:stretch>
            <a:fillRect/>
          </a:stretch>
        </p:blipFill>
        <p:spPr>
          <a:xfrm>
            <a:off x="4521425" y="2316929"/>
            <a:ext cx="465344" cy="647831"/>
          </a:xfrm>
          <a:prstGeom prst="rect">
            <a:avLst/>
          </a:prstGeom>
        </p:spPr>
      </p:pic>
      <p:grpSp>
        <p:nvGrpSpPr>
          <p:cNvPr id="25" name="Group 24"/>
          <p:cNvGrpSpPr/>
          <p:nvPr/>
        </p:nvGrpSpPr>
        <p:grpSpPr>
          <a:xfrm>
            <a:off x="6821804" y="1249894"/>
            <a:ext cx="3203540" cy="1901382"/>
            <a:chOff x="7025476" y="4724400"/>
            <a:chExt cx="3204374" cy="1901877"/>
          </a:xfrm>
        </p:grpSpPr>
        <p:sp>
          <p:nvSpPr>
            <p:cNvPr id="22" name="Rectangle 21"/>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65769" y="5343018"/>
              <a:ext cx="1128451" cy="692635"/>
            </a:xfrm>
            <a:prstGeom prst="rect">
              <a:avLst/>
            </a:prstGeom>
          </p:spPr>
        </p:pic>
        <p:pic>
          <p:nvPicPr>
            <p:cNvPr id="21" name="Picture 20"/>
            <p:cNvPicPr>
              <a:picLocks noChangeAspect="1"/>
            </p:cNvPicPr>
            <p:nvPr/>
          </p:nvPicPr>
          <p:blipFill>
            <a:blip r:embed="rId4"/>
            <a:stretch>
              <a:fillRect/>
            </a:stretch>
          </p:blipFill>
          <p:spPr>
            <a:xfrm>
              <a:off x="7025476" y="5916357"/>
              <a:ext cx="764775" cy="709920"/>
            </a:xfrm>
            <a:prstGeom prst="rect">
              <a:avLst/>
            </a:prstGeom>
          </p:spPr>
        </p:pic>
      </p:grpSp>
      <p:pic>
        <p:nvPicPr>
          <p:cNvPr id="72" name="Picture 71"/>
          <p:cNvPicPr>
            <a:picLocks noChangeAspect="1"/>
          </p:cNvPicPr>
          <p:nvPr/>
        </p:nvPicPr>
        <p:blipFill>
          <a:blip r:embed="rId5"/>
          <a:stretch>
            <a:fillRect/>
          </a:stretch>
        </p:blipFill>
        <p:spPr>
          <a:xfrm>
            <a:off x="8678577" y="1887333"/>
            <a:ext cx="477644" cy="575850"/>
          </a:xfrm>
          <a:prstGeom prst="rect">
            <a:avLst/>
          </a:prstGeom>
        </p:spPr>
      </p:pic>
      <p:pic>
        <p:nvPicPr>
          <p:cNvPr id="73" name="Picture 72"/>
          <p:cNvPicPr>
            <a:picLocks noChangeAspect="1"/>
          </p:cNvPicPr>
          <p:nvPr/>
        </p:nvPicPr>
        <p:blipFill>
          <a:blip r:embed="rId6"/>
          <a:stretch>
            <a:fillRect/>
          </a:stretch>
        </p:blipFill>
        <p:spPr>
          <a:xfrm>
            <a:off x="9041906" y="2174153"/>
            <a:ext cx="449244" cy="575850"/>
          </a:xfrm>
          <a:prstGeom prst="rect">
            <a:avLst/>
          </a:prstGeom>
        </p:spPr>
      </p:pic>
      <p:grpSp>
        <p:nvGrpSpPr>
          <p:cNvPr id="76" name="Group 75"/>
          <p:cNvGrpSpPr/>
          <p:nvPr/>
        </p:nvGrpSpPr>
        <p:grpSpPr>
          <a:xfrm>
            <a:off x="8608750" y="2911395"/>
            <a:ext cx="3203540" cy="1901382"/>
            <a:chOff x="7025476" y="4724400"/>
            <a:chExt cx="3204374" cy="1901877"/>
          </a:xfrm>
        </p:grpSpPr>
        <p:sp>
          <p:nvSpPr>
            <p:cNvPr id="79" name="Rectangle 78"/>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9"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9"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9" spc="-52" dirty="0">
                  <a:solidFill>
                    <a:schemeClr val="tx1">
                      <a:lumMod val="75000"/>
                      <a:lumOff val="25000"/>
                    </a:schemeClr>
                  </a:solidFill>
                  <a:latin typeface="Segoe UI Light" panose="020B0502040204020203" pitchFamily="34" charset="0"/>
                  <a:cs typeface="Segoe UI Light" panose="020B0502040204020203" pitchFamily="34" charset="0"/>
                </a:rPr>
                <a:t>/site2</a:t>
              </a:r>
              <a:endParaRPr lang="en-US" sz="1799"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3"/>
            <a:stretch>
              <a:fillRect/>
            </a:stretch>
          </p:blipFill>
          <p:spPr>
            <a:xfrm>
              <a:off x="7465769" y="5343018"/>
              <a:ext cx="1128451" cy="692635"/>
            </a:xfrm>
            <a:prstGeom prst="rect">
              <a:avLst/>
            </a:prstGeom>
          </p:spPr>
        </p:pic>
        <p:pic>
          <p:nvPicPr>
            <p:cNvPr id="81" name="Picture 80"/>
            <p:cNvPicPr>
              <a:picLocks noChangeAspect="1"/>
            </p:cNvPicPr>
            <p:nvPr/>
          </p:nvPicPr>
          <p:blipFill>
            <a:blip r:embed="rId4"/>
            <a:stretch>
              <a:fillRect/>
            </a:stretch>
          </p:blipFill>
          <p:spPr>
            <a:xfrm>
              <a:off x="7025476" y="5916357"/>
              <a:ext cx="764775" cy="709920"/>
            </a:xfrm>
            <a:prstGeom prst="rect">
              <a:avLst/>
            </a:prstGeom>
          </p:spPr>
        </p:pic>
      </p:grpSp>
      <p:pic>
        <p:nvPicPr>
          <p:cNvPr id="77" name="Picture 76"/>
          <p:cNvPicPr>
            <a:picLocks noChangeAspect="1"/>
          </p:cNvPicPr>
          <p:nvPr/>
        </p:nvPicPr>
        <p:blipFill>
          <a:blip r:embed="rId5"/>
          <a:stretch>
            <a:fillRect/>
          </a:stretch>
        </p:blipFill>
        <p:spPr>
          <a:xfrm>
            <a:off x="10465522" y="3548834"/>
            <a:ext cx="477644" cy="575850"/>
          </a:xfrm>
          <a:prstGeom prst="rect">
            <a:avLst/>
          </a:prstGeom>
        </p:spPr>
      </p:pic>
      <p:pic>
        <p:nvPicPr>
          <p:cNvPr id="78" name="Picture 77"/>
          <p:cNvPicPr>
            <a:picLocks noChangeAspect="1"/>
          </p:cNvPicPr>
          <p:nvPr/>
        </p:nvPicPr>
        <p:blipFill>
          <a:blip r:embed="rId6"/>
          <a:stretch>
            <a:fillRect/>
          </a:stretch>
        </p:blipFill>
        <p:spPr>
          <a:xfrm>
            <a:off x="10828851" y="3835654"/>
            <a:ext cx="449244" cy="575850"/>
          </a:xfrm>
          <a:prstGeom prst="rect">
            <a:avLst/>
          </a:prstGeom>
        </p:spPr>
      </p:pic>
      <p:cxnSp>
        <p:nvCxnSpPr>
          <p:cNvPr id="96" name="Straight Arrow Connector 95"/>
          <p:cNvCxnSpPr/>
          <p:nvPr/>
        </p:nvCxnSpPr>
        <p:spPr>
          <a:xfrm flipV="1">
            <a:off x="3762984" y="3151274"/>
            <a:ext cx="171012" cy="1260230"/>
          </a:xfrm>
          <a:prstGeom prst="straightConnector1">
            <a:avLst/>
          </a:prstGeom>
          <a:ln w="53975">
            <a:solidFill>
              <a:schemeClr val="bg2">
                <a:lumMod val="7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0" name="Straight Arrow Connector 99"/>
          <p:cNvCxnSpPr/>
          <p:nvPr/>
        </p:nvCxnSpPr>
        <p:spPr>
          <a:xfrm flipV="1">
            <a:off x="4173789" y="3073044"/>
            <a:ext cx="2799757" cy="1544381"/>
          </a:xfrm>
          <a:prstGeom prst="straightConnector1">
            <a:avLst/>
          </a:prstGeom>
          <a:ln w="53975">
            <a:solidFill>
              <a:schemeClr val="bg2">
                <a:lumMod val="7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3" name="Straight Arrow Connector 102"/>
          <p:cNvCxnSpPr/>
          <p:nvPr/>
        </p:nvCxnSpPr>
        <p:spPr>
          <a:xfrm flipV="1">
            <a:off x="4258153" y="3835655"/>
            <a:ext cx="4453858" cy="850320"/>
          </a:xfrm>
          <a:prstGeom prst="straightConnector1">
            <a:avLst/>
          </a:prstGeom>
          <a:ln w="53975">
            <a:solidFill>
              <a:schemeClr val="bg2">
                <a:lumMod val="7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6" name="Straight Arrow Connector 105"/>
          <p:cNvCxnSpPr/>
          <p:nvPr/>
        </p:nvCxnSpPr>
        <p:spPr>
          <a:xfrm>
            <a:off x="4258153" y="4812777"/>
            <a:ext cx="2715393" cy="893533"/>
          </a:xfrm>
          <a:prstGeom prst="straightConnector1">
            <a:avLst/>
          </a:prstGeom>
          <a:ln w="53975">
            <a:solidFill>
              <a:schemeClr val="bg2">
                <a:lumMod val="7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9" name="Straight Arrow Connector 108"/>
          <p:cNvCxnSpPr/>
          <p:nvPr/>
        </p:nvCxnSpPr>
        <p:spPr>
          <a:xfrm flipH="1">
            <a:off x="5153270" y="2677930"/>
            <a:ext cx="1590262" cy="0"/>
          </a:xfrm>
          <a:prstGeom prst="straightConnector1">
            <a:avLst/>
          </a:prstGeom>
          <a:ln w="285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flipV="1">
            <a:off x="5153270" y="2811119"/>
            <a:ext cx="3380495" cy="1512998"/>
          </a:xfrm>
          <a:prstGeom prst="straightConnector1">
            <a:avLst/>
          </a:prstGeom>
          <a:ln w="285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flipH="1" flipV="1">
            <a:off x="5067570" y="2911395"/>
            <a:ext cx="2094953" cy="2936325"/>
          </a:xfrm>
          <a:prstGeom prst="straightConnector1">
            <a:avLst/>
          </a:prstGeom>
          <a:ln w="285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19" name="Group 118"/>
          <p:cNvGrpSpPr/>
          <p:nvPr/>
        </p:nvGrpSpPr>
        <p:grpSpPr>
          <a:xfrm>
            <a:off x="3419729" y="3601817"/>
            <a:ext cx="514267" cy="514267"/>
            <a:chOff x="492" y="17985"/>
            <a:chExt cx="524853" cy="524853"/>
          </a:xfrm>
        </p:grpSpPr>
        <p:sp>
          <p:nvSpPr>
            <p:cNvPr id="120" name="Oval 11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grpSp>
        <p:nvGrpSpPr>
          <p:cNvPr id="122" name="Group 121"/>
          <p:cNvGrpSpPr/>
          <p:nvPr/>
        </p:nvGrpSpPr>
        <p:grpSpPr>
          <a:xfrm>
            <a:off x="4571772" y="4076309"/>
            <a:ext cx="514267" cy="514267"/>
            <a:chOff x="492" y="17985"/>
            <a:chExt cx="524853" cy="524853"/>
          </a:xfrm>
        </p:grpSpPr>
        <p:sp>
          <p:nvSpPr>
            <p:cNvPr id="123" name="Oval 12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125" name="Group 124"/>
          <p:cNvGrpSpPr/>
          <p:nvPr/>
        </p:nvGrpSpPr>
        <p:grpSpPr>
          <a:xfrm>
            <a:off x="5430060" y="2781412"/>
            <a:ext cx="514267" cy="514267"/>
            <a:chOff x="492" y="17985"/>
            <a:chExt cx="524853" cy="524853"/>
          </a:xfrm>
        </p:grpSpPr>
        <p:sp>
          <p:nvSpPr>
            <p:cNvPr id="126" name="Oval 12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sp>
        <p:nvSpPr>
          <p:cNvPr id="128" name="TextBox 127"/>
          <p:cNvSpPr txBox="1"/>
          <p:nvPr/>
        </p:nvSpPr>
        <p:spPr>
          <a:xfrm>
            <a:off x="5505371" y="2483902"/>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29" name="TextBox 128"/>
          <p:cNvSpPr txBox="1"/>
          <p:nvPr/>
        </p:nvSpPr>
        <p:spPr>
          <a:xfrm rot="1484228">
            <a:off x="6790911" y="3558555"/>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30" name="TextBox 129"/>
          <p:cNvSpPr txBox="1"/>
          <p:nvPr/>
        </p:nvSpPr>
        <p:spPr>
          <a:xfrm rot="3218485">
            <a:off x="6046662" y="4638690"/>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Tree>
    <p:extLst>
      <p:ext uri="{BB962C8B-B14F-4D97-AF65-F5344CB8AC3E}">
        <p14:creationId xmlns:p14="http://schemas.microsoft.com/office/powerpoint/2010/main" val="1765004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anim calcmode="lin" valueType="num">
                                      <p:cBhvr>
                                        <p:cTn id="8" dur="1000" fill="hold"/>
                                        <p:tgtEl>
                                          <p:spTgt spid="119"/>
                                        </p:tgtEl>
                                        <p:attrNameLst>
                                          <p:attrName>ppt_x</p:attrName>
                                        </p:attrNameLst>
                                      </p:cBhvr>
                                      <p:tavLst>
                                        <p:tav tm="0">
                                          <p:val>
                                            <p:strVal val="#ppt_x"/>
                                          </p:val>
                                        </p:tav>
                                        <p:tav tm="100000">
                                          <p:val>
                                            <p:strVal val="#ppt_x"/>
                                          </p:val>
                                        </p:tav>
                                      </p:tavLst>
                                    </p:anim>
                                    <p:anim calcmode="lin" valueType="num">
                                      <p:cBhvr>
                                        <p:cTn id="9" dur="1000" fill="hold"/>
                                        <p:tgtEl>
                                          <p:spTgt spid="1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anim calcmode="lin" valueType="num">
                                      <p:cBhvr>
                                        <p:cTn id="13" dur="1000" fill="hold"/>
                                        <p:tgtEl>
                                          <p:spTgt spid="96"/>
                                        </p:tgtEl>
                                        <p:attrNameLst>
                                          <p:attrName>ppt_x</p:attrName>
                                        </p:attrNameLst>
                                      </p:cBhvr>
                                      <p:tavLst>
                                        <p:tav tm="0">
                                          <p:val>
                                            <p:strVal val="#ppt_x"/>
                                          </p:val>
                                        </p:tav>
                                        <p:tav tm="100000">
                                          <p:val>
                                            <p:strVal val="#ppt_x"/>
                                          </p:val>
                                        </p:tav>
                                      </p:tavLst>
                                    </p:anim>
                                    <p:anim calcmode="lin" valueType="num">
                                      <p:cBhvr>
                                        <p:cTn id="14" dur="1000" fill="hold"/>
                                        <p:tgtEl>
                                          <p:spTgt spid="9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1000"/>
                                        <p:tgtEl>
                                          <p:spTgt spid="69"/>
                                        </p:tgtEl>
                                      </p:cBhvr>
                                    </p:animEffect>
                                    <p:anim calcmode="lin" valueType="num">
                                      <p:cBhvr>
                                        <p:cTn id="28" dur="1000" fill="hold"/>
                                        <p:tgtEl>
                                          <p:spTgt spid="69"/>
                                        </p:tgtEl>
                                        <p:attrNameLst>
                                          <p:attrName>ppt_x</p:attrName>
                                        </p:attrNameLst>
                                      </p:cBhvr>
                                      <p:tavLst>
                                        <p:tav tm="0">
                                          <p:val>
                                            <p:strVal val="#ppt_x"/>
                                          </p:val>
                                        </p:tav>
                                        <p:tav tm="100000">
                                          <p:val>
                                            <p:strVal val="#ppt_x"/>
                                          </p:val>
                                        </p:tav>
                                      </p:tavLst>
                                    </p:anim>
                                    <p:anim calcmode="lin" valueType="num">
                                      <p:cBhvr>
                                        <p:cTn id="29" dur="1000" fill="hold"/>
                                        <p:tgtEl>
                                          <p:spTgt spid="6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1000"/>
                                        <p:tgtEl>
                                          <p:spTgt spid="71"/>
                                        </p:tgtEl>
                                      </p:cBhvr>
                                    </p:animEffect>
                                    <p:anim calcmode="lin" valueType="num">
                                      <p:cBhvr>
                                        <p:cTn id="33" dur="1000" fill="hold"/>
                                        <p:tgtEl>
                                          <p:spTgt spid="71"/>
                                        </p:tgtEl>
                                        <p:attrNameLst>
                                          <p:attrName>ppt_x</p:attrName>
                                        </p:attrNameLst>
                                      </p:cBhvr>
                                      <p:tavLst>
                                        <p:tav tm="0">
                                          <p:val>
                                            <p:strVal val="#ppt_x"/>
                                          </p:val>
                                        </p:tav>
                                        <p:tav tm="100000">
                                          <p:val>
                                            <p:strVal val="#ppt_x"/>
                                          </p:val>
                                        </p:tav>
                                      </p:tavLst>
                                    </p:anim>
                                    <p:anim calcmode="lin" valueType="num">
                                      <p:cBhvr>
                                        <p:cTn id="34" dur="1000" fill="hold"/>
                                        <p:tgtEl>
                                          <p:spTgt spid="7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anim calcmode="lin" valueType="num">
                                      <p:cBhvr>
                                        <p:cTn id="45" dur="1000" fill="hold"/>
                                        <p:tgtEl>
                                          <p:spTgt spid="100"/>
                                        </p:tgtEl>
                                        <p:attrNameLst>
                                          <p:attrName>ppt_x</p:attrName>
                                        </p:attrNameLst>
                                      </p:cBhvr>
                                      <p:tavLst>
                                        <p:tav tm="0">
                                          <p:val>
                                            <p:strVal val="#ppt_x"/>
                                          </p:val>
                                        </p:tav>
                                        <p:tav tm="100000">
                                          <p:val>
                                            <p:strVal val="#ppt_x"/>
                                          </p:val>
                                        </p:tav>
                                      </p:tavLst>
                                    </p:anim>
                                    <p:anim calcmode="lin" valueType="num">
                                      <p:cBhvr>
                                        <p:cTn id="46" dur="1000" fill="hold"/>
                                        <p:tgtEl>
                                          <p:spTgt spid="10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fade">
                                      <p:cBhvr>
                                        <p:cTn id="49" dur="1000"/>
                                        <p:tgtEl>
                                          <p:spTgt spid="122"/>
                                        </p:tgtEl>
                                      </p:cBhvr>
                                    </p:animEffect>
                                    <p:anim calcmode="lin" valueType="num">
                                      <p:cBhvr>
                                        <p:cTn id="50" dur="1000" fill="hold"/>
                                        <p:tgtEl>
                                          <p:spTgt spid="122"/>
                                        </p:tgtEl>
                                        <p:attrNameLst>
                                          <p:attrName>ppt_x</p:attrName>
                                        </p:attrNameLst>
                                      </p:cBhvr>
                                      <p:tavLst>
                                        <p:tav tm="0">
                                          <p:val>
                                            <p:strVal val="#ppt_x"/>
                                          </p:val>
                                        </p:tav>
                                        <p:tav tm="100000">
                                          <p:val>
                                            <p:strVal val="#ppt_x"/>
                                          </p:val>
                                        </p:tav>
                                      </p:tavLst>
                                    </p:anim>
                                    <p:anim calcmode="lin" valueType="num">
                                      <p:cBhvr>
                                        <p:cTn id="51" dur="1000" fill="hold"/>
                                        <p:tgtEl>
                                          <p:spTgt spid="12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fade">
                                      <p:cBhvr>
                                        <p:cTn id="54" dur="1000"/>
                                        <p:tgtEl>
                                          <p:spTgt spid="103"/>
                                        </p:tgtEl>
                                      </p:cBhvr>
                                    </p:animEffect>
                                    <p:anim calcmode="lin" valueType="num">
                                      <p:cBhvr>
                                        <p:cTn id="55" dur="1000" fill="hold"/>
                                        <p:tgtEl>
                                          <p:spTgt spid="103"/>
                                        </p:tgtEl>
                                        <p:attrNameLst>
                                          <p:attrName>ppt_x</p:attrName>
                                        </p:attrNameLst>
                                      </p:cBhvr>
                                      <p:tavLst>
                                        <p:tav tm="0">
                                          <p:val>
                                            <p:strVal val="#ppt_x"/>
                                          </p:val>
                                        </p:tav>
                                        <p:tav tm="100000">
                                          <p:val>
                                            <p:strVal val="#ppt_x"/>
                                          </p:val>
                                        </p:tav>
                                      </p:tavLst>
                                    </p:anim>
                                    <p:anim calcmode="lin" valueType="num">
                                      <p:cBhvr>
                                        <p:cTn id="56" dur="1000" fill="hold"/>
                                        <p:tgtEl>
                                          <p:spTgt spid="10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06"/>
                                        </p:tgtEl>
                                        <p:attrNameLst>
                                          <p:attrName>style.visibility</p:attrName>
                                        </p:attrNameLst>
                                      </p:cBhvr>
                                      <p:to>
                                        <p:strVal val="visible"/>
                                      </p:to>
                                    </p:set>
                                    <p:animEffect transition="in" filter="fade">
                                      <p:cBhvr>
                                        <p:cTn id="59" dur="1000"/>
                                        <p:tgtEl>
                                          <p:spTgt spid="106"/>
                                        </p:tgtEl>
                                      </p:cBhvr>
                                    </p:animEffect>
                                    <p:anim calcmode="lin" valueType="num">
                                      <p:cBhvr>
                                        <p:cTn id="60" dur="1000" fill="hold"/>
                                        <p:tgtEl>
                                          <p:spTgt spid="106"/>
                                        </p:tgtEl>
                                        <p:attrNameLst>
                                          <p:attrName>ppt_x</p:attrName>
                                        </p:attrNameLst>
                                      </p:cBhvr>
                                      <p:tavLst>
                                        <p:tav tm="0">
                                          <p:val>
                                            <p:strVal val="#ppt_x"/>
                                          </p:val>
                                        </p:tav>
                                        <p:tav tm="100000">
                                          <p:val>
                                            <p:strVal val="#ppt_x"/>
                                          </p:val>
                                        </p:tav>
                                      </p:tavLst>
                                    </p:anim>
                                    <p:anim calcmode="lin" valueType="num">
                                      <p:cBhvr>
                                        <p:cTn id="61" dur="1000" fill="hold"/>
                                        <p:tgtEl>
                                          <p:spTgt spid="106"/>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fade">
                                      <p:cBhvr>
                                        <p:cTn id="64" dur="1000"/>
                                        <p:tgtEl>
                                          <p:spTgt spid="91"/>
                                        </p:tgtEl>
                                      </p:cBhvr>
                                    </p:animEffect>
                                    <p:anim calcmode="lin" valueType="num">
                                      <p:cBhvr>
                                        <p:cTn id="65" dur="1000" fill="hold"/>
                                        <p:tgtEl>
                                          <p:spTgt spid="91"/>
                                        </p:tgtEl>
                                        <p:attrNameLst>
                                          <p:attrName>ppt_x</p:attrName>
                                        </p:attrNameLst>
                                      </p:cBhvr>
                                      <p:tavLst>
                                        <p:tav tm="0">
                                          <p:val>
                                            <p:strVal val="#ppt_x"/>
                                          </p:val>
                                        </p:tav>
                                        <p:tav tm="100000">
                                          <p:val>
                                            <p:strVal val="#ppt_x"/>
                                          </p:val>
                                        </p:tav>
                                      </p:tavLst>
                                    </p:anim>
                                    <p:anim calcmode="lin" valueType="num">
                                      <p:cBhvr>
                                        <p:cTn id="66" dur="1000" fill="hold"/>
                                        <p:tgtEl>
                                          <p:spTgt spid="9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1000"/>
                                        <p:tgtEl>
                                          <p:spTgt spid="92"/>
                                        </p:tgtEl>
                                      </p:cBhvr>
                                    </p:animEffect>
                                    <p:anim calcmode="lin" valueType="num">
                                      <p:cBhvr>
                                        <p:cTn id="70" dur="1000" fill="hold"/>
                                        <p:tgtEl>
                                          <p:spTgt spid="92"/>
                                        </p:tgtEl>
                                        <p:attrNameLst>
                                          <p:attrName>ppt_x</p:attrName>
                                        </p:attrNameLst>
                                      </p:cBhvr>
                                      <p:tavLst>
                                        <p:tav tm="0">
                                          <p:val>
                                            <p:strVal val="#ppt_x"/>
                                          </p:val>
                                        </p:tav>
                                        <p:tav tm="100000">
                                          <p:val>
                                            <p:strVal val="#ppt_x"/>
                                          </p:val>
                                        </p:tav>
                                      </p:tavLst>
                                    </p:anim>
                                    <p:anim calcmode="lin" valueType="num">
                                      <p:cBhvr>
                                        <p:cTn id="71" dur="1000" fill="hold"/>
                                        <p:tgtEl>
                                          <p:spTgt spid="92"/>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1000"/>
                                        <p:tgtEl>
                                          <p:spTgt spid="78"/>
                                        </p:tgtEl>
                                      </p:cBhvr>
                                    </p:animEffect>
                                    <p:anim calcmode="lin" valueType="num">
                                      <p:cBhvr>
                                        <p:cTn id="75" dur="1000" fill="hold"/>
                                        <p:tgtEl>
                                          <p:spTgt spid="78"/>
                                        </p:tgtEl>
                                        <p:attrNameLst>
                                          <p:attrName>ppt_x</p:attrName>
                                        </p:attrNameLst>
                                      </p:cBhvr>
                                      <p:tavLst>
                                        <p:tav tm="0">
                                          <p:val>
                                            <p:strVal val="#ppt_x"/>
                                          </p:val>
                                        </p:tav>
                                        <p:tav tm="100000">
                                          <p:val>
                                            <p:strVal val="#ppt_x"/>
                                          </p:val>
                                        </p:tav>
                                      </p:tavLst>
                                    </p:anim>
                                    <p:anim calcmode="lin" valueType="num">
                                      <p:cBhvr>
                                        <p:cTn id="76" dur="1000" fill="hold"/>
                                        <p:tgtEl>
                                          <p:spTgt spid="78"/>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fade">
                                      <p:cBhvr>
                                        <p:cTn id="79" dur="1000"/>
                                        <p:tgtEl>
                                          <p:spTgt spid="77"/>
                                        </p:tgtEl>
                                      </p:cBhvr>
                                    </p:animEffect>
                                    <p:anim calcmode="lin" valueType="num">
                                      <p:cBhvr>
                                        <p:cTn id="80" dur="1000" fill="hold"/>
                                        <p:tgtEl>
                                          <p:spTgt spid="77"/>
                                        </p:tgtEl>
                                        <p:attrNameLst>
                                          <p:attrName>ppt_x</p:attrName>
                                        </p:attrNameLst>
                                      </p:cBhvr>
                                      <p:tavLst>
                                        <p:tav tm="0">
                                          <p:val>
                                            <p:strVal val="#ppt_x"/>
                                          </p:val>
                                        </p:tav>
                                        <p:tav tm="100000">
                                          <p:val>
                                            <p:strVal val="#ppt_x"/>
                                          </p:val>
                                        </p:tav>
                                      </p:tavLst>
                                    </p:anim>
                                    <p:anim calcmode="lin" valueType="num">
                                      <p:cBhvr>
                                        <p:cTn id="81" dur="1000" fill="hold"/>
                                        <p:tgtEl>
                                          <p:spTgt spid="7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1000"/>
                                        <p:tgtEl>
                                          <p:spTgt spid="73"/>
                                        </p:tgtEl>
                                      </p:cBhvr>
                                    </p:animEffect>
                                    <p:anim calcmode="lin" valueType="num">
                                      <p:cBhvr>
                                        <p:cTn id="85" dur="1000" fill="hold"/>
                                        <p:tgtEl>
                                          <p:spTgt spid="73"/>
                                        </p:tgtEl>
                                        <p:attrNameLst>
                                          <p:attrName>ppt_x</p:attrName>
                                        </p:attrNameLst>
                                      </p:cBhvr>
                                      <p:tavLst>
                                        <p:tav tm="0">
                                          <p:val>
                                            <p:strVal val="#ppt_x"/>
                                          </p:val>
                                        </p:tav>
                                        <p:tav tm="100000">
                                          <p:val>
                                            <p:strVal val="#ppt_x"/>
                                          </p:val>
                                        </p:tav>
                                      </p:tavLst>
                                    </p:anim>
                                    <p:anim calcmode="lin" valueType="num">
                                      <p:cBhvr>
                                        <p:cTn id="86" dur="10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fade">
                                      <p:cBhvr>
                                        <p:cTn id="89" dur="1000"/>
                                        <p:tgtEl>
                                          <p:spTgt spid="72"/>
                                        </p:tgtEl>
                                      </p:cBhvr>
                                    </p:animEffect>
                                    <p:anim calcmode="lin" valueType="num">
                                      <p:cBhvr>
                                        <p:cTn id="90" dur="1000" fill="hold"/>
                                        <p:tgtEl>
                                          <p:spTgt spid="72"/>
                                        </p:tgtEl>
                                        <p:attrNameLst>
                                          <p:attrName>ppt_x</p:attrName>
                                        </p:attrNameLst>
                                      </p:cBhvr>
                                      <p:tavLst>
                                        <p:tav tm="0">
                                          <p:val>
                                            <p:strVal val="#ppt_x"/>
                                          </p:val>
                                        </p:tav>
                                        <p:tav tm="100000">
                                          <p:val>
                                            <p:strVal val="#ppt_x"/>
                                          </p:val>
                                        </p:tav>
                                      </p:tavLst>
                                    </p:anim>
                                    <p:anim calcmode="lin" valueType="num">
                                      <p:cBhvr>
                                        <p:cTn id="91"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113"/>
                                        </p:tgtEl>
                                        <p:attrNameLst>
                                          <p:attrName>style.visibility</p:attrName>
                                        </p:attrNameLst>
                                      </p:cBhvr>
                                      <p:to>
                                        <p:strVal val="visible"/>
                                      </p:to>
                                    </p:set>
                                    <p:animEffect transition="in" filter="fade">
                                      <p:cBhvr>
                                        <p:cTn id="96" dur="1000"/>
                                        <p:tgtEl>
                                          <p:spTgt spid="113"/>
                                        </p:tgtEl>
                                      </p:cBhvr>
                                    </p:animEffect>
                                    <p:anim calcmode="lin" valueType="num">
                                      <p:cBhvr>
                                        <p:cTn id="97" dur="1000" fill="hold"/>
                                        <p:tgtEl>
                                          <p:spTgt spid="113"/>
                                        </p:tgtEl>
                                        <p:attrNameLst>
                                          <p:attrName>ppt_x</p:attrName>
                                        </p:attrNameLst>
                                      </p:cBhvr>
                                      <p:tavLst>
                                        <p:tav tm="0">
                                          <p:val>
                                            <p:strVal val="#ppt_x"/>
                                          </p:val>
                                        </p:tav>
                                        <p:tav tm="100000">
                                          <p:val>
                                            <p:strVal val="#ppt_x"/>
                                          </p:val>
                                        </p:tav>
                                      </p:tavLst>
                                    </p:anim>
                                    <p:anim calcmode="lin" valueType="num">
                                      <p:cBhvr>
                                        <p:cTn id="98" dur="1000" fill="hold"/>
                                        <p:tgtEl>
                                          <p:spTgt spid="113"/>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16"/>
                                        </p:tgtEl>
                                        <p:attrNameLst>
                                          <p:attrName>style.visibility</p:attrName>
                                        </p:attrNameLst>
                                      </p:cBhvr>
                                      <p:to>
                                        <p:strVal val="visible"/>
                                      </p:to>
                                    </p:set>
                                    <p:animEffect transition="in" filter="fade">
                                      <p:cBhvr>
                                        <p:cTn id="101" dur="1000"/>
                                        <p:tgtEl>
                                          <p:spTgt spid="116"/>
                                        </p:tgtEl>
                                      </p:cBhvr>
                                    </p:animEffect>
                                    <p:anim calcmode="lin" valueType="num">
                                      <p:cBhvr>
                                        <p:cTn id="102" dur="1000" fill="hold"/>
                                        <p:tgtEl>
                                          <p:spTgt spid="116"/>
                                        </p:tgtEl>
                                        <p:attrNameLst>
                                          <p:attrName>ppt_x</p:attrName>
                                        </p:attrNameLst>
                                      </p:cBhvr>
                                      <p:tavLst>
                                        <p:tav tm="0">
                                          <p:val>
                                            <p:strVal val="#ppt_x"/>
                                          </p:val>
                                        </p:tav>
                                        <p:tav tm="100000">
                                          <p:val>
                                            <p:strVal val="#ppt_x"/>
                                          </p:val>
                                        </p:tav>
                                      </p:tavLst>
                                    </p:anim>
                                    <p:anim calcmode="lin" valueType="num">
                                      <p:cBhvr>
                                        <p:cTn id="103" dur="1000" fill="hold"/>
                                        <p:tgtEl>
                                          <p:spTgt spid="116"/>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125"/>
                                        </p:tgtEl>
                                        <p:attrNameLst>
                                          <p:attrName>style.visibility</p:attrName>
                                        </p:attrNameLst>
                                      </p:cBhvr>
                                      <p:to>
                                        <p:strVal val="visible"/>
                                      </p:to>
                                    </p:set>
                                    <p:animEffect transition="in" filter="fade">
                                      <p:cBhvr>
                                        <p:cTn id="106" dur="1000"/>
                                        <p:tgtEl>
                                          <p:spTgt spid="125"/>
                                        </p:tgtEl>
                                      </p:cBhvr>
                                    </p:animEffect>
                                    <p:anim calcmode="lin" valueType="num">
                                      <p:cBhvr>
                                        <p:cTn id="107" dur="1000" fill="hold"/>
                                        <p:tgtEl>
                                          <p:spTgt spid="125"/>
                                        </p:tgtEl>
                                        <p:attrNameLst>
                                          <p:attrName>ppt_x</p:attrName>
                                        </p:attrNameLst>
                                      </p:cBhvr>
                                      <p:tavLst>
                                        <p:tav tm="0">
                                          <p:val>
                                            <p:strVal val="#ppt_x"/>
                                          </p:val>
                                        </p:tav>
                                        <p:tav tm="100000">
                                          <p:val>
                                            <p:strVal val="#ppt_x"/>
                                          </p:val>
                                        </p:tav>
                                      </p:tavLst>
                                    </p:anim>
                                    <p:anim calcmode="lin" valueType="num">
                                      <p:cBhvr>
                                        <p:cTn id="108" dur="1000" fill="hold"/>
                                        <p:tgtEl>
                                          <p:spTgt spid="125"/>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109"/>
                                        </p:tgtEl>
                                        <p:attrNameLst>
                                          <p:attrName>style.visibility</p:attrName>
                                        </p:attrNameLst>
                                      </p:cBhvr>
                                      <p:to>
                                        <p:strVal val="visible"/>
                                      </p:to>
                                    </p:set>
                                    <p:animEffect transition="in" filter="fade">
                                      <p:cBhvr>
                                        <p:cTn id="111" dur="1000"/>
                                        <p:tgtEl>
                                          <p:spTgt spid="109"/>
                                        </p:tgtEl>
                                      </p:cBhvr>
                                    </p:animEffect>
                                    <p:anim calcmode="lin" valueType="num">
                                      <p:cBhvr>
                                        <p:cTn id="112" dur="1000" fill="hold"/>
                                        <p:tgtEl>
                                          <p:spTgt spid="109"/>
                                        </p:tgtEl>
                                        <p:attrNameLst>
                                          <p:attrName>ppt_x</p:attrName>
                                        </p:attrNameLst>
                                      </p:cBhvr>
                                      <p:tavLst>
                                        <p:tav tm="0">
                                          <p:val>
                                            <p:strVal val="#ppt_x"/>
                                          </p:val>
                                        </p:tav>
                                        <p:tav tm="100000">
                                          <p:val>
                                            <p:strVal val="#ppt_x"/>
                                          </p:val>
                                        </p:tav>
                                      </p:tavLst>
                                    </p:anim>
                                    <p:anim calcmode="lin" valueType="num">
                                      <p:cBhvr>
                                        <p:cTn id="113" dur="1000" fill="hold"/>
                                        <p:tgtEl>
                                          <p:spTgt spid="109"/>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30"/>
                                        </p:tgtEl>
                                        <p:attrNameLst>
                                          <p:attrName>style.visibility</p:attrName>
                                        </p:attrNameLst>
                                      </p:cBhvr>
                                      <p:to>
                                        <p:strVal val="visible"/>
                                      </p:to>
                                    </p:set>
                                    <p:animEffect transition="in" filter="fade">
                                      <p:cBhvr>
                                        <p:cTn id="116" dur="1000"/>
                                        <p:tgtEl>
                                          <p:spTgt spid="130"/>
                                        </p:tgtEl>
                                      </p:cBhvr>
                                    </p:animEffect>
                                    <p:anim calcmode="lin" valueType="num">
                                      <p:cBhvr>
                                        <p:cTn id="117" dur="1000" fill="hold"/>
                                        <p:tgtEl>
                                          <p:spTgt spid="130"/>
                                        </p:tgtEl>
                                        <p:attrNameLst>
                                          <p:attrName>ppt_x</p:attrName>
                                        </p:attrNameLst>
                                      </p:cBhvr>
                                      <p:tavLst>
                                        <p:tav tm="0">
                                          <p:val>
                                            <p:strVal val="#ppt_x"/>
                                          </p:val>
                                        </p:tav>
                                        <p:tav tm="100000">
                                          <p:val>
                                            <p:strVal val="#ppt_x"/>
                                          </p:val>
                                        </p:tav>
                                      </p:tavLst>
                                    </p:anim>
                                    <p:anim calcmode="lin" valueType="num">
                                      <p:cBhvr>
                                        <p:cTn id="118" dur="1000" fill="hold"/>
                                        <p:tgtEl>
                                          <p:spTgt spid="130"/>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129"/>
                                        </p:tgtEl>
                                        <p:attrNameLst>
                                          <p:attrName>style.visibility</p:attrName>
                                        </p:attrNameLst>
                                      </p:cBhvr>
                                      <p:to>
                                        <p:strVal val="visible"/>
                                      </p:to>
                                    </p:set>
                                    <p:animEffect transition="in" filter="fade">
                                      <p:cBhvr>
                                        <p:cTn id="121" dur="1000"/>
                                        <p:tgtEl>
                                          <p:spTgt spid="129"/>
                                        </p:tgtEl>
                                      </p:cBhvr>
                                    </p:animEffect>
                                    <p:anim calcmode="lin" valueType="num">
                                      <p:cBhvr>
                                        <p:cTn id="122" dur="1000" fill="hold"/>
                                        <p:tgtEl>
                                          <p:spTgt spid="129"/>
                                        </p:tgtEl>
                                        <p:attrNameLst>
                                          <p:attrName>ppt_x</p:attrName>
                                        </p:attrNameLst>
                                      </p:cBhvr>
                                      <p:tavLst>
                                        <p:tav tm="0">
                                          <p:val>
                                            <p:strVal val="#ppt_x"/>
                                          </p:val>
                                        </p:tav>
                                        <p:tav tm="100000">
                                          <p:val>
                                            <p:strVal val="#ppt_x"/>
                                          </p:val>
                                        </p:tav>
                                      </p:tavLst>
                                    </p:anim>
                                    <p:anim calcmode="lin" valueType="num">
                                      <p:cBhvr>
                                        <p:cTn id="123" dur="1000" fill="hold"/>
                                        <p:tgtEl>
                                          <p:spTgt spid="129"/>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128"/>
                                        </p:tgtEl>
                                        <p:attrNameLst>
                                          <p:attrName>style.visibility</p:attrName>
                                        </p:attrNameLst>
                                      </p:cBhvr>
                                      <p:to>
                                        <p:strVal val="visible"/>
                                      </p:to>
                                    </p:set>
                                    <p:animEffect transition="in" filter="fade">
                                      <p:cBhvr>
                                        <p:cTn id="126" dur="1000"/>
                                        <p:tgtEl>
                                          <p:spTgt spid="128"/>
                                        </p:tgtEl>
                                      </p:cBhvr>
                                    </p:animEffect>
                                    <p:anim calcmode="lin" valueType="num">
                                      <p:cBhvr>
                                        <p:cTn id="127" dur="1000" fill="hold"/>
                                        <p:tgtEl>
                                          <p:spTgt spid="128"/>
                                        </p:tgtEl>
                                        <p:attrNameLst>
                                          <p:attrName>ppt_x</p:attrName>
                                        </p:attrNameLst>
                                      </p:cBhvr>
                                      <p:tavLst>
                                        <p:tav tm="0">
                                          <p:val>
                                            <p:strVal val="#ppt_x"/>
                                          </p:val>
                                        </p:tav>
                                        <p:tav tm="100000">
                                          <p:val>
                                            <p:strVal val="#ppt_x"/>
                                          </p:val>
                                        </p:tav>
                                      </p:tavLst>
                                    </p:anim>
                                    <p:anim calcmode="lin" valueType="num">
                                      <p:cBhvr>
                                        <p:cTn id="128"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1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Place logic to reusable component, which can be called from the app and from other solution</a:t>
            </a:r>
          </a:p>
          <a:p>
            <a:pPr marL="571329" lvl="1" indent="-342797" defTabSz="685594">
              <a:buFont typeface="Arial" panose="020B0604020202020204" pitchFamily="34" charset="0"/>
              <a:buChar char="•"/>
            </a:pPr>
            <a:r>
              <a:rPr lang="en-US" dirty="0" smtClean="0"/>
              <a:t>Provides reusability and easy maintenance </a:t>
            </a:r>
            <a:endParaRPr lang="en-US" dirty="0"/>
          </a:p>
        </p:txBody>
      </p:sp>
      <p:sp>
        <p:nvSpPr>
          <p:cNvPr id="211" name="Title 210"/>
          <p:cNvSpPr>
            <a:spLocks noGrp="1"/>
          </p:cNvSpPr>
          <p:nvPr>
            <p:ph type="title"/>
          </p:nvPr>
        </p:nvSpPr>
        <p:spPr/>
        <p:txBody>
          <a:bodyPr/>
          <a:lstStyle/>
          <a:p>
            <a:r>
              <a:rPr lang="en-US" sz="4704" dirty="0"/>
              <a:t>Updating Branding Afterwards</a:t>
            </a:r>
            <a:br>
              <a:rPr lang="en-US" sz="4704" dirty="0"/>
            </a:br>
            <a:r>
              <a:rPr lang="en-US" sz="2799" dirty="0"/>
              <a:t>Reference architecture</a:t>
            </a:r>
            <a:endParaRPr lang="en-US" sz="4704" dirty="0"/>
          </a:p>
        </p:txBody>
      </p:sp>
      <p:pic>
        <p:nvPicPr>
          <p:cNvPr id="3" name="Picture 2"/>
          <p:cNvPicPr>
            <a:picLocks noChangeAspect="1"/>
          </p:cNvPicPr>
          <p:nvPr/>
        </p:nvPicPr>
        <p:blipFill>
          <a:blip r:embed="rId3"/>
          <a:stretch>
            <a:fillRect/>
          </a:stretch>
        </p:blipFill>
        <p:spPr>
          <a:xfrm>
            <a:off x="3550350" y="2953481"/>
            <a:ext cx="7244148" cy="3755883"/>
          </a:xfrm>
          <a:prstGeom prst="rect">
            <a:avLst/>
          </a:prstGeom>
        </p:spPr>
      </p:pic>
    </p:spTree>
    <p:extLst>
      <p:ext uri="{BB962C8B-B14F-4D97-AF65-F5344CB8AC3E}">
        <p14:creationId xmlns:p14="http://schemas.microsoft.com/office/powerpoint/2010/main" val="398341395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pPr lvl="0"/>
            <a:r>
              <a:rPr lang="en-US" sz="5400" dirty="0"/>
              <a:t>Update branding on existing sites</a:t>
            </a:r>
          </a:p>
        </p:txBody>
      </p:sp>
    </p:spTree>
    <p:extLst>
      <p:ext uri="{BB962C8B-B14F-4D97-AF65-F5344CB8AC3E}">
        <p14:creationId xmlns:p14="http://schemas.microsoft.com/office/powerpoint/2010/main" val="3368787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en-US" dirty="0"/>
              <a:t>Other site </a:t>
            </a:r>
            <a:r>
              <a:rPr lang="en-US" dirty="0" smtClean="0"/>
              <a:t>modifications</a:t>
            </a:r>
            <a:br>
              <a:rPr lang="en-US" dirty="0" smtClean="0"/>
            </a:br>
            <a:r>
              <a:rPr lang="en-US" sz="3600" dirty="0" smtClean="0"/>
              <a:t>JS injection</a:t>
            </a:r>
            <a:endParaRPr lang="en-US" dirty="0"/>
          </a:p>
        </p:txBody>
      </p:sp>
    </p:spTree>
    <p:extLst>
      <p:ext uri="{BB962C8B-B14F-4D97-AF65-F5344CB8AC3E}">
        <p14:creationId xmlns:p14="http://schemas.microsoft.com/office/powerpoint/2010/main" val="25759746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272338" cy="1975926"/>
          </a:xfrm>
        </p:spPr>
        <p:txBody>
          <a:bodyPr/>
          <a:lstStyle/>
          <a:p>
            <a:r>
              <a:rPr lang="en-US" dirty="0" smtClean="0"/>
              <a:t>What</a:t>
            </a:r>
          </a:p>
          <a:p>
            <a:pPr lvl="1"/>
            <a:r>
              <a:rPr lang="en-US" dirty="0" smtClean="0"/>
              <a:t>Add custom action and needed JavaScript file to modify the end user experience</a:t>
            </a:r>
          </a:p>
          <a:p>
            <a:r>
              <a:rPr lang="en-US" dirty="0" smtClean="0"/>
              <a:t>Why</a:t>
            </a:r>
          </a:p>
          <a:p>
            <a:pPr lvl="1"/>
            <a:r>
              <a:rPr lang="en-US" dirty="0" smtClean="0"/>
              <a:t>Modify end user experience without changing the master page to avoid </a:t>
            </a:r>
          </a:p>
          <a:p>
            <a:r>
              <a:rPr lang="en-US" dirty="0" smtClean="0"/>
              <a:t>How</a:t>
            </a:r>
          </a:p>
          <a:p>
            <a:pPr lvl="1"/>
            <a:r>
              <a:rPr lang="en-US" dirty="0" smtClean="0"/>
              <a:t>Using user custom action capability introduced originally in SP2010 to add additional JavaScript file or script to be executed during the page execution</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Introduction to JS injection pattern</a:t>
            </a:r>
            <a:endParaRPr lang="en-US" dirty="0"/>
          </a:p>
        </p:txBody>
      </p:sp>
    </p:spTree>
    <p:extLst>
      <p:ext uri="{BB962C8B-B14F-4D97-AF65-F5344CB8AC3E}">
        <p14:creationId xmlns:p14="http://schemas.microsoft.com/office/powerpoint/2010/main" val="213763843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742950" indent="-742950">
              <a:buFont typeface="+mj-lt"/>
              <a:buAutoNum type="arabicPeriod"/>
            </a:pPr>
            <a:r>
              <a:rPr lang="en-US" sz="3200" dirty="0" smtClean="0"/>
              <a:t>Handle App Installed event in provider hosted app</a:t>
            </a:r>
          </a:p>
          <a:p>
            <a:pPr marL="742950" indent="-742950">
              <a:buFont typeface="+mj-lt"/>
              <a:buAutoNum type="arabicPeriod"/>
            </a:pPr>
            <a:r>
              <a:rPr lang="en-US" sz="3200" dirty="0" smtClean="0"/>
              <a:t>Upload needed JavaScript file to the host web</a:t>
            </a:r>
          </a:p>
          <a:p>
            <a:pPr marL="742950" indent="-742950">
              <a:buFont typeface="+mj-lt"/>
              <a:buAutoNum type="arabicPeriod"/>
            </a:pPr>
            <a:r>
              <a:rPr lang="en-US" sz="3200" dirty="0" smtClean="0"/>
              <a:t>Create custom user action and inject that to site request process </a:t>
            </a:r>
            <a:endParaRPr lang="en-US" sz="3200" dirty="0"/>
          </a:p>
        </p:txBody>
      </p:sp>
      <p:sp>
        <p:nvSpPr>
          <p:cNvPr id="3" name="Title 2"/>
          <p:cNvSpPr>
            <a:spLocks noGrp="1"/>
          </p:cNvSpPr>
          <p:nvPr>
            <p:ph type="title"/>
          </p:nvPr>
        </p:nvSpPr>
        <p:spPr/>
        <p:txBody>
          <a:bodyPr/>
          <a:lstStyle/>
          <a:p>
            <a:r>
              <a:rPr lang="en-US" smtClean="0"/>
              <a:t>Using JS injection pattern</a:t>
            </a:r>
            <a:endParaRPr lang="en-US" dirty="0"/>
          </a:p>
        </p:txBody>
      </p:sp>
      <p:pic>
        <p:nvPicPr>
          <p:cNvPr id="5" name="Picture 4"/>
          <p:cNvPicPr>
            <a:picLocks noChangeAspect="1"/>
          </p:cNvPicPr>
          <p:nvPr/>
        </p:nvPicPr>
        <p:blipFill>
          <a:blip r:embed="rId2"/>
          <a:stretch>
            <a:fillRect/>
          </a:stretch>
        </p:blipFill>
        <p:spPr>
          <a:xfrm>
            <a:off x="4985825" y="3423725"/>
            <a:ext cx="6933833" cy="3345615"/>
          </a:xfrm>
          <a:prstGeom prst="rect">
            <a:avLst/>
          </a:prstGeom>
        </p:spPr>
      </p:pic>
    </p:spTree>
    <p:extLst>
      <p:ext uri="{BB962C8B-B14F-4D97-AF65-F5344CB8AC3E}">
        <p14:creationId xmlns:p14="http://schemas.microsoft.com/office/powerpoint/2010/main" val="319179282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Example code for injection</a:t>
            </a:r>
            <a:endParaRPr lang="en-US" dirty="0"/>
          </a:p>
        </p:txBody>
      </p:sp>
      <p:sp>
        <p:nvSpPr>
          <p:cNvPr id="5" name="Text Placeholder 4"/>
          <p:cNvSpPr>
            <a:spLocks noGrp="1"/>
          </p:cNvSpPr>
          <p:nvPr>
            <p:ph type="body" sz="quarter" idx="10"/>
          </p:nvPr>
        </p:nvSpPr>
        <p:spPr/>
        <p:txBody>
          <a:bodyPr/>
          <a:lstStyle/>
          <a:p>
            <a:r>
              <a:rPr lang="en-US" sz="1600" dirty="0" smtClean="0"/>
              <a:t>        public void </a:t>
            </a:r>
            <a:r>
              <a:rPr lang="en-US" sz="1600" dirty="0" err="1" smtClean="0"/>
              <a:t>AddJSInjectionToSite</a:t>
            </a:r>
            <a:r>
              <a:rPr lang="en-US" sz="1600" dirty="0" smtClean="0"/>
              <a:t>(</a:t>
            </a:r>
            <a:r>
              <a:rPr lang="en-US" sz="1600" dirty="0" err="1" smtClean="0"/>
              <a:t>ClientContext</a:t>
            </a:r>
            <a:r>
              <a:rPr lang="en-US" sz="1600" dirty="0" smtClean="0"/>
              <a:t> </a:t>
            </a:r>
            <a:r>
              <a:rPr lang="en-US" sz="1600" dirty="0" err="1" smtClean="0"/>
              <a:t>clientContext</a:t>
            </a:r>
            <a:r>
              <a:rPr lang="en-US" sz="1600" dirty="0" smtClean="0"/>
              <a:t>)</a:t>
            </a:r>
          </a:p>
          <a:p>
            <a:r>
              <a:rPr lang="en-US" sz="1600" dirty="0" smtClean="0"/>
              <a:t>        {</a:t>
            </a:r>
          </a:p>
          <a:p>
            <a:r>
              <a:rPr lang="en-US" sz="1600" dirty="0" smtClean="0"/>
              <a:t>            // Upload JS file to host web</a:t>
            </a:r>
          </a:p>
          <a:p>
            <a:r>
              <a:rPr lang="en-US" sz="1600" dirty="0" smtClean="0"/>
              <a:t>            </a:t>
            </a:r>
            <a:r>
              <a:rPr lang="en-US" sz="1600" dirty="0" err="1" smtClean="0"/>
              <a:t>DeployJSInjectionFilesToContextWeb</a:t>
            </a:r>
            <a:r>
              <a:rPr lang="en-US" sz="1600" dirty="0" smtClean="0"/>
              <a:t>(</a:t>
            </a:r>
            <a:r>
              <a:rPr lang="en-US" sz="1600" dirty="0" err="1" smtClean="0"/>
              <a:t>clientContext</a:t>
            </a:r>
            <a:r>
              <a:rPr lang="en-US" sz="1600" dirty="0" smtClean="0"/>
              <a:t>, "~site/</a:t>
            </a:r>
            <a:r>
              <a:rPr lang="en-US" sz="1600" dirty="0" err="1" smtClean="0"/>
              <a:t>customfolder</a:t>
            </a:r>
            <a:r>
              <a:rPr lang="en-US" sz="1600" dirty="0" smtClean="0"/>
              <a:t>/mycustom.js”);</a:t>
            </a:r>
          </a:p>
          <a:p>
            <a:endParaRPr lang="en-US" sz="1600" dirty="0" smtClean="0"/>
          </a:p>
          <a:p>
            <a:r>
              <a:rPr lang="en-US" sz="1600" dirty="0" smtClean="0"/>
              <a:t>            // Delete old entry if exists for same name and add new entry to the site</a:t>
            </a:r>
          </a:p>
          <a:p>
            <a:r>
              <a:rPr lang="en-US" sz="1600" dirty="0" smtClean="0"/>
              <a:t>            if (!</a:t>
            </a:r>
            <a:r>
              <a:rPr lang="en-US" sz="1600" dirty="0" err="1" smtClean="0"/>
              <a:t>CustomActionForJSInjectionAlreadyExists</a:t>
            </a:r>
            <a:r>
              <a:rPr lang="en-US" sz="1600" dirty="0" smtClean="0"/>
              <a:t>(</a:t>
            </a:r>
            <a:r>
              <a:rPr lang="en-US" sz="1600" dirty="0" err="1" smtClean="0"/>
              <a:t>clientContext</a:t>
            </a:r>
            <a:r>
              <a:rPr lang="en-US" sz="1600" dirty="0" smtClean="0"/>
              <a:t>))</a:t>
            </a:r>
          </a:p>
          <a:p>
            <a:r>
              <a:rPr lang="en-US" sz="1600" dirty="0" smtClean="0"/>
              <a:t>            {</a:t>
            </a:r>
          </a:p>
          <a:p>
            <a:r>
              <a:rPr lang="en-US" sz="1600" dirty="0" smtClean="0"/>
              <a:t>                </a:t>
            </a:r>
            <a:r>
              <a:rPr lang="en-US" sz="1600" dirty="0" err="1" smtClean="0"/>
              <a:t>UserCustomAction</a:t>
            </a:r>
            <a:r>
              <a:rPr lang="en-US" sz="1600" dirty="0" smtClean="0"/>
              <a:t> action = </a:t>
            </a:r>
            <a:r>
              <a:rPr lang="en-US" sz="1600" dirty="0" err="1" smtClean="0"/>
              <a:t>clientContext.Web.UserCustomActions.Add</a:t>
            </a:r>
            <a:r>
              <a:rPr lang="en-US" sz="1600" dirty="0" smtClean="0"/>
              <a:t>();</a:t>
            </a:r>
          </a:p>
          <a:p>
            <a:r>
              <a:rPr lang="en-US" sz="1600" dirty="0" smtClean="0"/>
              <a:t>                </a:t>
            </a:r>
            <a:r>
              <a:rPr lang="en-US" sz="1600" dirty="0" err="1" smtClean="0"/>
              <a:t>action.ScriptSrc</a:t>
            </a:r>
            <a:r>
              <a:rPr lang="en-US" sz="1600" dirty="0" smtClean="0"/>
              <a:t> = "~site/</a:t>
            </a:r>
            <a:r>
              <a:rPr lang="en-US" sz="1600" dirty="0" err="1" smtClean="0"/>
              <a:t>customfolder</a:t>
            </a:r>
            <a:r>
              <a:rPr lang="en-US" sz="1600" dirty="0" smtClean="0"/>
              <a:t>/mycustom.js";</a:t>
            </a:r>
          </a:p>
          <a:p>
            <a:r>
              <a:rPr lang="en-US" sz="1600" dirty="0" smtClean="0"/>
              <a:t>                </a:t>
            </a:r>
            <a:r>
              <a:rPr lang="en-US" sz="1600" dirty="0" err="1" smtClean="0"/>
              <a:t>action.Location</a:t>
            </a:r>
            <a:r>
              <a:rPr lang="en-US" sz="1600" dirty="0" smtClean="0"/>
              <a:t> = "</a:t>
            </a:r>
            <a:r>
              <a:rPr lang="en-US" sz="1600" dirty="0" err="1" smtClean="0"/>
              <a:t>ScriptLink</a:t>
            </a:r>
            <a:r>
              <a:rPr lang="en-US" sz="1600" dirty="0" smtClean="0"/>
              <a:t>";</a:t>
            </a:r>
          </a:p>
          <a:p>
            <a:r>
              <a:rPr lang="en-US" sz="1600" dirty="0" smtClean="0"/>
              <a:t>                </a:t>
            </a:r>
            <a:r>
              <a:rPr lang="en-US" sz="1600" dirty="0" err="1" smtClean="0"/>
              <a:t>action.Name</a:t>
            </a:r>
            <a:r>
              <a:rPr lang="en-US" sz="1600" dirty="0" smtClean="0"/>
              <a:t> = “</a:t>
            </a:r>
            <a:r>
              <a:rPr lang="en-US" sz="1600" dirty="0" err="1" smtClean="0"/>
              <a:t>mycustomjs</a:t>
            </a:r>
            <a:r>
              <a:rPr lang="en-US" sz="1600" dirty="0" smtClean="0"/>
              <a:t>";</a:t>
            </a:r>
          </a:p>
          <a:p>
            <a:r>
              <a:rPr lang="en-US" sz="1600" dirty="0" smtClean="0"/>
              <a:t>                </a:t>
            </a:r>
            <a:r>
              <a:rPr lang="en-US" sz="1600" dirty="0" err="1" smtClean="0"/>
              <a:t>action.Sequence</a:t>
            </a:r>
            <a:r>
              <a:rPr lang="en-US" sz="1600" dirty="0" smtClean="0"/>
              <a:t> = 1000;</a:t>
            </a:r>
          </a:p>
          <a:p>
            <a:r>
              <a:rPr lang="en-US" sz="1600" dirty="0" smtClean="0"/>
              <a:t>                </a:t>
            </a:r>
            <a:r>
              <a:rPr lang="en-US" sz="1600" dirty="0" err="1" smtClean="0"/>
              <a:t>action.Update</a:t>
            </a:r>
            <a:r>
              <a:rPr lang="en-US" sz="1600" dirty="0" smtClean="0"/>
              <a:t>();</a:t>
            </a:r>
          </a:p>
          <a:p>
            <a:r>
              <a:rPr lang="en-US" sz="1600" dirty="0" smtClean="0"/>
              <a:t>                </a:t>
            </a:r>
            <a:r>
              <a:rPr lang="en-US" sz="1600" dirty="0" err="1" smtClean="0"/>
              <a:t>clientContext.ExecuteQuery</a:t>
            </a:r>
            <a:r>
              <a:rPr lang="en-US" sz="1600" dirty="0" smtClean="0"/>
              <a:t>();</a:t>
            </a:r>
          </a:p>
          <a:p>
            <a:r>
              <a:rPr lang="en-US" sz="1600" dirty="0" smtClean="0"/>
              <a:t>            }</a:t>
            </a:r>
          </a:p>
          <a:p>
            <a:r>
              <a:rPr lang="en-US" sz="1600" dirty="0" smtClean="0"/>
              <a:t>        }</a:t>
            </a:r>
            <a:endParaRPr lang="en-US" sz="1600" dirty="0"/>
          </a:p>
        </p:txBody>
      </p:sp>
    </p:spTree>
    <p:extLst>
      <p:ext uri="{BB962C8B-B14F-4D97-AF65-F5344CB8AC3E}">
        <p14:creationId xmlns:p14="http://schemas.microsoft.com/office/powerpoint/2010/main" val="84780016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a:t>Other site </a:t>
            </a:r>
            <a:r>
              <a:rPr lang="en-US" sz="5400" dirty="0" smtClean="0"/>
              <a:t>modifications -  JS injection</a:t>
            </a:r>
            <a:endParaRPr lang="en-US" sz="5400" dirty="0"/>
          </a:p>
        </p:txBody>
      </p:sp>
    </p:spTree>
    <p:extLst>
      <p:ext uri="{BB962C8B-B14F-4D97-AF65-F5344CB8AC3E}">
        <p14:creationId xmlns:p14="http://schemas.microsoft.com/office/powerpoint/2010/main" val="2817843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model as for other assets…</a:t>
            </a:r>
            <a:endParaRPr lang="en-US" dirty="0"/>
          </a:p>
        </p:txBody>
      </p:sp>
      <p:sp>
        <p:nvSpPr>
          <p:cNvPr id="3" name="TextBox 2"/>
          <p:cNvSpPr txBox="1"/>
          <p:nvPr/>
        </p:nvSpPr>
        <p:spPr>
          <a:xfrm>
            <a:off x="2639274" y="4006296"/>
            <a:ext cx="7926084" cy="1070783"/>
          </a:xfrm>
          <a:prstGeom prst="rect">
            <a:avLst/>
          </a:prstGeom>
          <a:noFill/>
        </p:spPr>
        <p:txBody>
          <a:bodyPr wrap="square" lIns="182832" tIns="146266" rIns="182832" bIns="146266" rtlCol="0">
            <a:spAutoFit/>
          </a:bodyPr>
          <a:lstStyle/>
          <a:p>
            <a:pPr>
              <a:lnSpc>
                <a:spcPct val="90000"/>
              </a:lnSpc>
              <a:spcAft>
                <a:spcPts val="600"/>
              </a:spcAft>
            </a:pPr>
            <a:r>
              <a:rPr lang="en-US" sz="2799" dirty="0">
                <a:gradFill>
                  <a:gsLst>
                    <a:gs pos="2917">
                      <a:schemeClr val="tx1"/>
                    </a:gs>
                    <a:gs pos="30000">
                      <a:schemeClr val="tx1"/>
                    </a:gs>
                  </a:gsLst>
                  <a:lin ang="5400000" scaled="0"/>
                </a:gradFill>
              </a:rPr>
              <a:t>Upload needed assets to sites using CSOM from provider hosted apps…</a:t>
            </a:r>
          </a:p>
        </p:txBody>
      </p:sp>
    </p:spTree>
    <p:extLst>
      <p:ext uri="{BB962C8B-B14F-4D97-AF65-F5344CB8AC3E}">
        <p14:creationId xmlns:p14="http://schemas.microsoft.com/office/powerpoint/2010/main" val="2973149583"/>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en-US" dirty="0"/>
              <a:t>Other site </a:t>
            </a:r>
            <a:r>
              <a:rPr lang="en-US" dirty="0" smtClean="0"/>
              <a:t>modifications</a:t>
            </a:r>
            <a:br>
              <a:rPr lang="en-US" dirty="0" smtClean="0"/>
            </a:br>
            <a:r>
              <a:rPr lang="en-US" sz="3600" dirty="0" smtClean="0"/>
              <a:t>Wiki page modifications</a:t>
            </a:r>
            <a:endParaRPr lang="en-US" dirty="0"/>
          </a:p>
        </p:txBody>
      </p:sp>
    </p:spTree>
    <p:extLst>
      <p:ext uri="{BB962C8B-B14F-4D97-AF65-F5344CB8AC3E}">
        <p14:creationId xmlns:p14="http://schemas.microsoft.com/office/powerpoint/2010/main" val="22997451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272338" cy="1975926"/>
          </a:xfrm>
        </p:spPr>
        <p:txBody>
          <a:bodyPr/>
          <a:lstStyle/>
          <a:p>
            <a:r>
              <a:rPr lang="en-US" dirty="0" smtClean="0"/>
              <a:t>What</a:t>
            </a:r>
          </a:p>
          <a:p>
            <a:pPr lvl="1"/>
            <a:r>
              <a:rPr lang="en-US" dirty="0" smtClean="0"/>
              <a:t>Create additional wiki pages or modify existing pages. On a page you can insert a HTML snippet or a web part / app part</a:t>
            </a:r>
          </a:p>
          <a:p>
            <a:r>
              <a:rPr lang="en-US" dirty="0" smtClean="0"/>
              <a:t>Why</a:t>
            </a:r>
          </a:p>
          <a:p>
            <a:pPr lvl="1"/>
            <a:r>
              <a:rPr lang="en-US" dirty="0" smtClean="0"/>
              <a:t>Inserting a web part or HTML snippet is a simple but powerful way to show data on a page</a:t>
            </a:r>
          </a:p>
          <a:p>
            <a:r>
              <a:rPr lang="en-US" dirty="0" smtClean="0"/>
              <a:t>How</a:t>
            </a:r>
          </a:p>
          <a:p>
            <a:pPr lvl="1"/>
            <a:r>
              <a:rPr lang="en-US" dirty="0" smtClean="0"/>
              <a:t>Using code that understands the “page-layout” model of wiki pages and allows for injection of a web part or HTML snippet into a cell of the wiki page “page-layout”</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Introduction to wiki page modifications</a:t>
            </a:r>
            <a:endParaRPr lang="en-US" dirty="0"/>
          </a:p>
        </p:txBody>
      </p:sp>
    </p:spTree>
    <p:extLst>
      <p:ext uri="{BB962C8B-B14F-4D97-AF65-F5344CB8AC3E}">
        <p14:creationId xmlns:p14="http://schemas.microsoft.com/office/powerpoint/2010/main" val="328157754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800" dirty="0" smtClean="0">
                <a:solidFill>
                  <a:schemeClr val="bg1"/>
                </a:solidFill>
              </a:rPr>
              <a:t>Example code for Wiki page modifications</a:t>
            </a:r>
            <a:endParaRPr lang="en-US" sz="4800" dirty="0">
              <a:solidFill>
                <a:schemeClr val="bg1"/>
              </a:solidFill>
            </a:endParaRPr>
          </a:p>
        </p:txBody>
      </p:sp>
      <p:sp>
        <p:nvSpPr>
          <p:cNvPr id="4" name="Text Placeholder 3"/>
          <p:cNvSpPr>
            <a:spLocks noGrp="1"/>
          </p:cNvSpPr>
          <p:nvPr>
            <p:ph type="body" sz="quarter" idx="10"/>
          </p:nvPr>
        </p:nvSpPr>
        <p:spPr>
          <a:xfrm>
            <a:off x="518318" y="1149226"/>
            <a:ext cx="11152188" cy="1988237"/>
          </a:xfrm>
        </p:spPr>
        <p:txBody>
          <a:bodyPr/>
          <a:lstStyle/>
          <a:p>
            <a:r>
              <a:rPr lang="en-US" sz="2000" dirty="0" smtClean="0">
                <a:solidFill>
                  <a:srgbClr val="009E49"/>
                </a:solidFill>
                <a:latin typeface="+mn-lt"/>
                <a:cs typeface="+mn-cs"/>
              </a:rPr>
              <a:t>// Add a simple single cell wiki page with some HTML content</a:t>
            </a:r>
            <a:endParaRPr lang="en-US" sz="2000" dirty="0">
              <a:solidFill>
                <a:srgbClr val="009E49"/>
              </a:solidFill>
              <a:latin typeface="+mn-lt"/>
              <a:cs typeface="+mn-cs"/>
            </a:endParaRPr>
          </a:p>
          <a:p>
            <a:r>
              <a:rPr lang="nl-BE" sz="2000" dirty="0">
                <a:solidFill>
                  <a:srgbClr val="0000FF"/>
                </a:solidFill>
                <a:highlight>
                  <a:srgbClr val="FFFFFF"/>
                </a:highlight>
              </a:rPr>
              <a:t>string</a:t>
            </a:r>
            <a:r>
              <a:rPr lang="nl-BE" sz="2000" dirty="0">
                <a:solidFill>
                  <a:srgbClr val="000000"/>
                </a:solidFill>
                <a:highlight>
                  <a:srgbClr val="FFFFFF"/>
                </a:highlight>
              </a:rPr>
              <a:t> scenario1Page = </a:t>
            </a:r>
            <a:r>
              <a:rPr lang="nl-BE" sz="2000" dirty="0" err="1">
                <a:solidFill>
                  <a:srgbClr val="2B91AF"/>
                </a:solidFill>
                <a:highlight>
                  <a:srgbClr val="FFFFFF"/>
                </a:highlight>
              </a:rPr>
              <a:t>String</a:t>
            </a:r>
            <a:r>
              <a:rPr lang="nl-BE" sz="2000" dirty="0" err="1">
                <a:solidFill>
                  <a:srgbClr val="000000"/>
                </a:solidFill>
                <a:highlight>
                  <a:srgbClr val="FFFFFF"/>
                </a:highlight>
              </a:rPr>
              <a:t>.Format</a:t>
            </a:r>
            <a:r>
              <a:rPr lang="nl-BE" sz="2000" dirty="0">
                <a:solidFill>
                  <a:srgbClr val="000000"/>
                </a:solidFill>
                <a:highlight>
                  <a:srgbClr val="FFFFFF"/>
                </a:highlight>
              </a:rPr>
              <a:t>(</a:t>
            </a:r>
            <a:r>
              <a:rPr lang="nl-BE" sz="2000" dirty="0">
                <a:solidFill>
                  <a:srgbClr val="A31515"/>
                </a:solidFill>
                <a:highlight>
                  <a:srgbClr val="FFFFFF"/>
                </a:highlight>
              </a:rPr>
              <a:t>"scenario1-{0}.</a:t>
            </a:r>
            <a:r>
              <a:rPr lang="nl-BE" sz="2000" dirty="0" err="1">
                <a:solidFill>
                  <a:srgbClr val="A31515"/>
                </a:solidFill>
                <a:highlight>
                  <a:srgbClr val="FFFFFF"/>
                </a:highlight>
              </a:rPr>
              <a:t>aspx</a:t>
            </a:r>
            <a:r>
              <a:rPr lang="nl-BE" sz="2000" dirty="0">
                <a:solidFill>
                  <a:srgbClr val="A31515"/>
                </a:solidFill>
                <a:highlight>
                  <a:srgbClr val="FFFFFF"/>
                </a:highlight>
              </a:rPr>
              <a:t>"</a:t>
            </a:r>
            <a:r>
              <a:rPr lang="nl-BE" sz="2000" dirty="0">
                <a:solidFill>
                  <a:srgbClr val="000000"/>
                </a:solidFill>
                <a:highlight>
                  <a:srgbClr val="FFFFFF"/>
                </a:highlight>
              </a:rPr>
              <a:t>, </a:t>
            </a:r>
            <a:r>
              <a:rPr lang="nl-BE" sz="2000" dirty="0" err="1">
                <a:solidFill>
                  <a:srgbClr val="2B91AF"/>
                </a:solidFill>
                <a:highlight>
                  <a:srgbClr val="FFFFFF"/>
                </a:highlight>
              </a:rPr>
              <a:t>DateTime</a:t>
            </a:r>
            <a:r>
              <a:rPr lang="nl-BE" sz="2000" dirty="0" err="1">
                <a:solidFill>
                  <a:srgbClr val="000000"/>
                </a:solidFill>
                <a:highlight>
                  <a:srgbClr val="FFFFFF"/>
                </a:highlight>
              </a:rPr>
              <a:t>.Now.Ticks</a:t>
            </a:r>
            <a:r>
              <a:rPr lang="nl-BE" sz="2000" dirty="0">
                <a:solidFill>
                  <a:srgbClr val="000000"/>
                </a:solidFill>
                <a:highlight>
                  <a:srgbClr val="FFFFFF"/>
                </a:highlight>
              </a:rPr>
              <a:t>);</a:t>
            </a:r>
          </a:p>
          <a:p>
            <a:r>
              <a:rPr lang="nl-BE" sz="2000" dirty="0" smtClean="0">
                <a:solidFill>
                  <a:srgbClr val="0000FF"/>
                </a:solidFill>
                <a:highlight>
                  <a:srgbClr val="FFFFFF"/>
                </a:highlight>
              </a:rPr>
              <a:t>string</a:t>
            </a:r>
            <a:r>
              <a:rPr lang="nl-BE" sz="2000" dirty="0" smtClean="0">
                <a:solidFill>
                  <a:srgbClr val="000000"/>
                </a:solidFill>
                <a:highlight>
                  <a:srgbClr val="FFFFFF"/>
                </a:highlight>
              </a:rPr>
              <a:t> </a:t>
            </a:r>
            <a:r>
              <a:rPr lang="nl-BE" sz="2000" dirty="0">
                <a:solidFill>
                  <a:srgbClr val="000000"/>
                </a:solidFill>
                <a:highlight>
                  <a:srgbClr val="FFFFFF"/>
                </a:highlight>
              </a:rPr>
              <a:t>scenario1PageUrl = </a:t>
            </a:r>
            <a:r>
              <a:rPr lang="nl-BE" sz="2000" dirty="0" err="1">
                <a:solidFill>
                  <a:srgbClr val="000000"/>
                </a:solidFill>
                <a:highlight>
                  <a:srgbClr val="FFFFFF"/>
                </a:highlight>
              </a:rPr>
              <a:t>cc.Web.AddWikiPage</a:t>
            </a:r>
            <a:r>
              <a:rPr lang="nl-BE" sz="2000" dirty="0">
                <a:solidFill>
                  <a:srgbClr val="000000"/>
                </a:solidFill>
                <a:highlight>
                  <a:srgbClr val="FFFFFF"/>
                </a:highlight>
              </a:rPr>
              <a:t>(</a:t>
            </a:r>
            <a:r>
              <a:rPr lang="nl-BE" sz="2000" dirty="0">
                <a:solidFill>
                  <a:srgbClr val="A31515"/>
                </a:solidFill>
                <a:highlight>
                  <a:srgbClr val="FFFFFF"/>
                </a:highlight>
              </a:rPr>
              <a:t>"Site Pages"</a:t>
            </a:r>
            <a:r>
              <a:rPr lang="nl-BE" sz="2000" dirty="0">
                <a:solidFill>
                  <a:srgbClr val="000000"/>
                </a:solidFill>
                <a:highlight>
                  <a:srgbClr val="FFFFFF"/>
                </a:highlight>
              </a:rPr>
              <a:t>, scenario1Page);</a:t>
            </a:r>
          </a:p>
          <a:p>
            <a:r>
              <a:rPr lang="nl-BE" sz="2000" dirty="0" err="1" smtClean="0">
                <a:solidFill>
                  <a:srgbClr val="000000"/>
                </a:solidFill>
                <a:highlight>
                  <a:srgbClr val="FFFFFF"/>
                </a:highlight>
              </a:rPr>
              <a:t>cc.Web.AddHtmlToWikiPage</a:t>
            </a:r>
            <a:r>
              <a:rPr lang="nl-BE" sz="2000" dirty="0">
                <a:solidFill>
                  <a:srgbClr val="000000"/>
                </a:solidFill>
                <a:highlight>
                  <a:srgbClr val="FFFFFF"/>
                </a:highlight>
              </a:rPr>
              <a:t>(</a:t>
            </a:r>
            <a:r>
              <a:rPr lang="nl-BE" sz="2000" dirty="0">
                <a:solidFill>
                  <a:srgbClr val="A31515"/>
                </a:solidFill>
                <a:highlight>
                  <a:srgbClr val="FFFFFF"/>
                </a:highlight>
              </a:rPr>
              <a:t>"</a:t>
            </a:r>
            <a:r>
              <a:rPr lang="nl-BE" sz="2000" dirty="0" err="1">
                <a:solidFill>
                  <a:srgbClr val="A31515"/>
                </a:solidFill>
                <a:highlight>
                  <a:srgbClr val="FFFFFF"/>
                </a:highlight>
              </a:rPr>
              <a:t>SitePages</a:t>
            </a:r>
            <a:r>
              <a:rPr lang="nl-BE" sz="2000" dirty="0" smtClean="0">
                <a:solidFill>
                  <a:srgbClr val="A31515"/>
                </a:solidFill>
                <a:highlight>
                  <a:srgbClr val="FFFFFF"/>
                </a:highlight>
              </a:rPr>
              <a:t>"</a:t>
            </a:r>
            <a:r>
              <a:rPr lang="nl-BE" sz="2000" dirty="0" smtClean="0">
                <a:solidFill>
                  <a:srgbClr val="000000"/>
                </a:solidFill>
                <a:highlight>
                  <a:srgbClr val="FFFFFF"/>
                </a:highlight>
              </a:rPr>
              <a:t>,</a:t>
            </a:r>
            <a:r>
              <a:rPr lang="nl-BE" sz="2000" dirty="0">
                <a:solidFill>
                  <a:srgbClr val="A31515"/>
                </a:solidFill>
                <a:highlight>
                  <a:srgbClr val="FFFFFF"/>
                </a:highlight>
              </a:rPr>
              <a:t> </a:t>
            </a:r>
            <a:r>
              <a:rPr lang="nl-BE" sz="2000" dirty="0" smtClean="0">
                <a:solidFill>
                  <a:srgbClr val="A31515"/>
                </a:solidFill>
                <a:highlight>
                  <a:srgbClr val="FFFFFF"/>
                </a:highlight>
              </a:rPr>
              <a:t>“&lt;B&gt;HTML </a:t>
            </a:r>
            <a:r>
              <a:rPr lang="nl-BE" sz="2000" dirty="0" err="1" smtClean="0">
                <a:solidFill>
                  <a:srgbClr val="A31515"/>
                </a:solidFill>
                <a:highlight>
                  <a:srgbClr val="FFFFFF"/>
                </a:highlight>
              </a:rPr>
              <a:t>snippet</a:t>
            </a:r>
            <a:r>
              <a:rPr lang="nl-BE" sz="2000" dirty="0" smtClean="0">
                <a:solidFill>
                  <a:srgbClr val="A31515"/>
                </a:solidFill>
                <a:highlight>
                  <a:srgbClr val="FFFFFF"/>
                </a:highlight>
              </a:rPr>
              <a:t>&lt;/B&gt;"</a:t>
            </a:r>
            <a:r>
              <a:rPr lang="nl-BE" sz="2000" dirty="0" smtClean="0">
                <a:solidFill>
                  <a:srgbClr val="000000"/>
                </a:solidFill>
                <a:highlight>
                  <a:srgbClr val="FFFFFF"/>
                </a:highlight>
              </a:rPr>
              <a:t> , </a:t>
            </a:r>
            <a:r>
              <a:rPr lang="nl-BE" sz="2000" dirty="0">
                <a:solidFill>
                  <a:srgbClr val="000000"/>
                </a:solidFill>
                <a:highlight>
                  <a:srgbClr val="FFFFFF"/>
                </a:highlight>
              </a:rPr>
              <a:t>scenario1Page</a:t>
            </a:r>
            <a:r>
              <a:rPr lang="nl-BE" sz="2000" dirty="0" smtClean="0">
                <a:solidFill>
                  <a:srgbClr val="000000"/>
                </a:solidFill>
                <a:highlight>
                  <a:srgbClr val="FFFFFF"/>
                </a:highlight>
              </a:rPr>
              <a:t>);</a:t>
            </a:r>
          </a:p>
          <a:p>
            <a:endParaRPr lang="en-US" sz="1400" dirty="0" smtClean="0">
              <a:solidFill>
                <a:schemeClr val="tx2">
                  <a:lumMod val="75000"/>
                  <a:lumOff val="25000"/>
                </a:schemeClr>
              </a:solidFill>
              <a:latin typeface="+mn-lt"/>
              <a:cs typeface="+mn-cs"/>
            </a:endParaRPr>
          </a:p>
          <a:p>
            <a:r>
              <a:rPr lang="en-US" sz="2000" dirty="0" smtClean="0">
                <a:solidFill>
                  <a:srgbClr val="009E49"/>
                </a:solidFill>
                <a:latin typeface="+mn-lt"/>
                <a:cs typeface="+mn-cs"/>
              </a:rPr>
              <a:t>// Add a “layout” to a wiki page</a:t>
            </a:r>
            <a:endParaRPr lang="en-US" sz="2000" dirty="0">
              <a:solidFill>
                <a:srgbClr val="009E49"/>
              </a:solidFill>
              <a:latin typeface="+mn-lt"/>
              <a:cs typeface="+mn-cs"/>
            </a:endParaRPr>
          </a:p>
          <a:p>
            <a:r>
              <a:rPr lang="nl-BE" sz="2000" dirty="0" err="1">
                <a:solidFill>
                  <a:srgbClr val="000000"/>
                </a:solidFill>
                <a:highlight>
                  <a:srgbClr val="FFFFFF"/>
                </a:highlight>
              </a:rPr>
              <a:t>cc.Web.AddLayoutToWikiPage</a:t>
            </a:r>
            <a:r>
              <a:rPr lang="nl-BE" sz="2000" dirty="0">
                <a:solidFill>
                  <a:srgbClr val="000000"/>
                </a:solidFill>
                <a:highlight>
                  <a:srgbClr val="FFFFFF"/>
                </a:highlight>
              </a:rPr>
              <a:t>(</a:t>
            </a:r>
            <a:r>
              <a:rPr lang="nl-BE" sz="2000" dirty="0">
                <a:solidFill>
                  <a:srgbClr val="A31515"/>
                </a:solidFill>
                <a:highlight>
                  <a:srgbClr val="FFFFFF"/>
                </a:highlight>
              </a:rPr>
              <a:t>"</a:t>
            </a:r>
            <a:r>
              <a:rPr lang="nl-BE" sz="2000" dirty="0" err="1">
                <a:solidFill>
                  <a:srgbClr val="A31515"/>
                </a:solidFill>
                <a:highlight>
                  <a:srgbClr val="FFFFFF"/>
                </a:highlight>
              </a:rPr>
              <a:t>SitePages</a:t>
            </a:r>
            <a:r>
              <a:rPr lang="nl-BE" sz="2000" dirty="0">
                <a:solidFill>
                  <a:srgbClr val="A31515"/>
                </a:solidFill>
                <a:highlight>
                  <a:srgbClr val="FFFFFF"/>
                </a:highlight>
              </a:rPr>
              <a:t>"</a:t>
            </a:r>
            <a:r>
              <a:rPr lang="nl-BE" sz="2000" dirty="0">
                <a:solidFill>
                  <a:srgbClr val="000000"/>
                </a:solidFill>
                <a:highlight>
                  <a:srgbClr val="FFFFFF"/>
                </a:highlight>
              </a:rPr>
              <a:t>, </a:t>
            </a:r>
            <a:r>
              <a:rPr lang="nl-BE" sz="2000" dirty="0" err="1">
                <a:solidFill>
                  <a:srgbClr val="000000"/>
                </a:solidFill>
                <a:highlight>
                  <a:srgbClr val="FFFFFF"/>
                </a:highlight>
              </a:rPr>
              <a:t>WikiPageLayout.TwoColumnsHeaderFooter</a:t>
            </a:r>
            <a:r>
              <a:rPr lang="nl-BE" sz="2000" dirty="0">
                <a:solidFill>
                  <a:srgbClr val="000000"/>
                </a:solidFill>
                <a:highlight>
                  <a:srgbClr val="FFFFFF"/>
                </a:highlight>
              </a:rPr>
              <a:t>, scenario2Page</a:t>
            </a:r>
            <a:r>
              <a:rPr lang="nl-BE" sz="2000" dirty="0" smtClean="0">
                <a:solidFill>
                  <a:srgbClr val="000000"/>
                </a:solidFill>
                <a:highlight>
                  <a:srgbClr val="FFFFFF"/>
                </a:highlight>
              </a:rPr>
              <a:t>);</a:t>
            </a:r>
          </a:p>
          <a:p>
            <a:endParaRPr lang="en-US" sz="2000" dirty="0" smtClean="0"/>
          </a:p>
          <a:p>
            <a:r>
              <a:rPr lang="en-US" sz="2000" dirty="0" smtClean="0">
                <a:solidFill>
                  <a:srgbClr val="009E49"/>
                </a:solidFill>
                <a:latin typeface="+mn-lt"/>
                <a:cs typeface="+mn-cs"/>
              </a:rPr>
              <a:t>// Add a web part to a cell in a wiki page (row 2, column 1)</a:t>
            </a:r>
          </a:p>
          <a:p>
            <a:r>
              <a:rPr lang="nl-BE" sz="2000" dirty="0" err="1" smtClean="0">
                <a:solidFill>
                  <a:srgbClr val="000000"/>
                </a:solidFill>
                <a:highlight>
                  <a:srgbClr val="FFFFFF"/>
                </a:highlight>
              </a:rPr>
              <a:t>WebPartEntity</a:t>
            </a:r>
            <a:r>
              <a:rPr lang="nl-BE" sz="2000" dirty="0" smtClean="0">
                <a:solidFill>
                  <a:srgbClr val="000000"/>
                </a:solidFill>
                <a:highlight>
                  <a:srgbClr val="FFFFFF"/>
                </a:highlight>
              </a:rPr>
              <a:t> </a:t>
            </a:r>
            <a:r>
              <a:rPr lang="nl-BE" sz="2000" dirty="0">
                <a:solidFill>
                  <a:srgbClr val="000000"/>
                </a:solidFill>
                <a:highlight>
                  <a:srgbClr val="FFFFFF"/>
                </a:highlight>
              </a:rPr>
              <a:t>wp2 = </a:t>
            </a:r>
            <a:r>
              <a:rPr lang="nl-BE" sz="2000" dirty="0">
                <a:solidFill>
                  <a:srgbClr val="0000FF"/>
                </a:solidFill>
                <a:highlight>
                  <a:srgbClr val="FFFFFF"/>
                </a:highlight>
              </a:rPr>
              <a:t>new</a:t>
            </a:r>
            <a:r>
              <a:rPr lang="nl-BE" sz="2000" dirty="0">
                <a:solidFill>
                  <a:srgbClr val="000000"/>
                </a:solidFill>
                <a:highlight>
                  <a:srgbClr val="FFFFFF"/>
                </a:highlight>
              </a:rPr>
              <a:t> </a:t>
            </a:r>
            <a:r>
              <a:rPr lang="nl-BE" sz="2000" dirty="0" err="1">
                <a:solidFill>
                  <a:srgbClr val="000000"/>
                </a:solidFill>
                <a:highlight>
                  <a:srgbClr val="FFFFFF"/>
                </a:highlight>
              </a:rPr>
              <a:t>WebPartEntity</a:t>
            </a:r>
            <a:r>
              <a:rPr lang="nl-BE" sz="2000" dirty="0">
                <a:solidFill>
                  <a:srgbClr val="000000"/>
                </a:solidFill>
                <a:highlight>
                  <a:srgbClr val="FFFFFF"/>
                </a:highlight>
              </a:rPr>
              <a:t>();</a:t>
            </a:r>
          </a:p>
          <a:p>
            <a:r>
              <a:rPr lang="nl-BE" sz="2000" dirty="0" smtClean="0">
                <a:solidFill>
                  <a:srgbClr val="000000"/>
                </a:solidFill>
                <a:highlight>
                  <a:srgbClr val="FFFFFF"/>
                </a:highlight>
              </a:rPr>
              <a:t>wp2.WebPartXml </a:t>
            </a:r>
            <a:r>
              <a:rPr lang="nl-BE" sz="2000" dirty="0">
                <a:solidFill>
                  <a:srgbClr val="000000"/>
                </a:solidFill>
                <a:highlight>
                  <a:srgbClr val="FFFFFF"/>
                </a:highlight>
              </a:rPr>
              <a:t>= </a:t>
            </a:r>
            <a:r>
              <a:rPr lang="nl-BE" sz="2000" dirty="0" smtClean="0">
                <a:solidFill>
                  <a:srgbClr val="A31515"/>
                </a:solidFill>
                <a:highlight>
                  <a:srgbClr val="FFFFFF"/>
                </a:highlight>
              </a:rPr>
              <a:t>"Web part XML"</a:t>
            </a:r>
            <a:endParaRPr lang="nl-BE" sz="2000" dirty="0">
              <a:solidFill>
                <a:srgbClr val="000000"/>
              </a:solidFill>
              <a:highlight>
                <a:srgbClr val="FFFFFF"/>
              </a:highlight>
            </a:endParaRPr>
          </a:p>
          <a:p>
            <a:r>
              <a:rPr lang="nl-BE" sz="2000" dirty="0" smtClean="0">
                <a:solidFill>
                  <a:srgbClr val="000000"/>
                </a:solidFill>
                <a:highlight>
                  <a:srgbClr val="FFFFFF"/>
                </a:highlight>
              </a:rPr>
              <a:t>wp2.WebPartIndex </a:t>
            </a:r>
            <a:r>
              <a:rPr lang="nl-BE" sz="2000" dirty="0">
                <a:solidFill>
                  <a:srgbClr val="000000"/>
                </a:solidFill>
                <a:highlight>
                  <a:srgbClr val="FFFFFF"/>
                </a:highlight>
              </a:rPr>
              <a:t>= 1;</a:t>
            </a:r>
          </a:p>
          <a:p>
            <a:r>
              <a:rPr lang="nl-BE" sz="2000" dirty="0" smtClean="0">
                <a:solidFill>
                  <a:srgbClr val="000000"/>
                </a:solidFill>
                <a:highlight>
                  <a:srgbClr val="FFFFFF"/>
                </a:highlight>
              </a:rPr>
              <a:t>wp2.WebPartTitle </a:t>
            </a:r>
            <a:r>
              <a:rPr lang="nl-BE" sz="2000" dirty="0">
                <a:solidFill>
                  <a:srgbClr val="000000"/>
                </a:solidFill>
                <a:highlight>
                  <a:srgbClr val="FFFFFF"/>
                </a:highlight>
              </a:rPr>
              <a:t>= </a:t>
            </a:r>
            <a:r>
              <a:rPr lang="nl-BE" sz="2000" dirty="0">
                <a:solidFill>
                  <a:srgbClr val="A31515"/>
                </a:solidFill>
                <a:highlight>
                  <a:srgbClr val="FFFFFF"/>
                </a:highlight>
              </a:rPr>
              <a:t>"Links"</a:t>
            </a:r>
            <a:r>
              <a:rPr lang="nl-BE" sz="2000" dirty="0">
                <a:solidFill>
                  <a:srgbClr val="000000"/>
                </a:solidFill>
                <a:highlight>
                  <a:srgbClr val="FFFFFF"/>
                </a:highlight>
              </a:rPr>
              <a:t>;</a:t>
            </a:r>
          </a:p>
          <a:p>
            <a:r>
              <a:rPr lang="nl-BE" sz="2000" dirty="0" err="1" smtClean="0">
                <a:solidFill>
                  <a:srgbClr val="000000"/>
                </a:solidFill>
                <a:highlight>
                  <a:srgbClr val="FFFFFF"/>
                </a:highlight>
              </a:rPr>
              <a:t>cc.Web.AddWebPartToWikiPage</a:t>
            </a:r>
            <a:r>
              <a:rPr lang="nl-BE" sz="2000" dirty="0">
                <a:solidFill>
                  <a:srgbClr val="000000"/>
                </a:solidFill>
                <a:highlight>
                  <a:srgbClr val="FFFFFF"/>
                </a:highlight>
              </a:rPr>
              <a:t>(</a:t>
            </a:r>
            <a:r>
              <a:rPr lang="nl-BE" sz="2000" dirty="0">
                <a:solidFill>
                  <a:srgbClr val="A31515"/>
                </a:solidFill>
                <a:highlight>
                  <a:srgbClr val="FFFFFF"/>
                </a:highlight>
              </a:rPr>
              <a:t>"</a:t>
            </a:r>
            <a:r>
              <a:rPr lang="nl-BE" sz="2000" dirty="0" err="1">
                <a:solidFill>
                  <a:srgbClr val="A31515"/>
                </a:solidFill>
                <a:highlight>
                  <a:srgbClr val="FFFFFF"/>
                </a:highlight>
              </a:rPr>
              <a:t>SitePages</a:t>
            </a:r>
            <a:r>
              <a:rPr lang="nl-BE" sz="2000" dirty="0">
                <a:solidFill>
                  <a:srgbClr val="A31515"/>
                </a:solidFill>
                <a:highlight>
                  <a:srgbClr val="FFFFFF"/>
                </a:highlight>
              </a:rPr>
              <a:t>"</a:t>
            </a:r>
            <a:r>
              <a:rPr lang="nl-BE" sz="2000" dirty="0">
                <a:solidFill>
                  <a:srgbClr val="000000"/>
                </a:solidFill>
                <a:highlight>
                  <a:srgbClr val="FFFFFF"/>
                </a:highlight>
              </a:rPr>
              <a:t>, wp2, scenario2Page, </a:t>
            </a:r>
            <a:r>
              <a:rPr lang="nl-BE" sz="2000" dirty="0" smtClean="0">
                <a:solidFill>
                  <a:srgbClr val="000000"/>
                </a:solidFill>
                <a:highlight>
                  <a:srgbClr val="FFFFFF"/>
                </a:highlight>
              </a:rPr>
              <a:t>2, </a:t>
            </a:r>
            <a:r>
              <a:rPr lang="nl-BE" sz="2000" dirty="0">
                <a:solidFill>
                  <a:srgbClr val="000000"/>
                </a:solidFill>
                <a:highlight>
                  <a:srgbClr val="FFFFFF"/>
                </a:highlight>
              </a:rPr>
              <a:t>1, </a:t>
            </a:r>
            <a:r>
              <a:rPr lang="nl-BE" sz="2000" dirty="0" err="1">
                <a:solidFill>
                  <a:srgbClr val="0000FF"/>
                </a:solidFill>
                <a:highlight>
                  <a:srgbClr val="FFFFFF"/>
                </a:highlight>
              </a:rPr>
              <a:t>false</a:t>
            </a:r>
            <a:r>
              <a:rPr lang="nl-BE" sz="2000" dirty="0">
                <a:solidFill>
                  <a:srgbClr val="000000"/>
                </a:solidFill>
                <a:highlight>
                  <a:srgbClr val="FFFFFF"/>
                </a:highlight>
              </a:rPr>
              <a:t>);</a:t>
            </a:r>
            <a:endParaRPr lang="en-US" sz="2000" dirty="0">
              <a:solidFill>
                <a:srgbClr val="009E49"/>
              </a:solidFill>
              <a:latin typeface="+mn-lt"/>
              <a:cs typeface="+mn-cs"/>
            </a:endParaRPr>
          </a:p>
        </p:txBody>
      </p:sp>
    </p:spTree>
    <p:extLst>
      <p:ext uri="{BB962C8B-B14F-4D97-AF65-F5344CB8AC3E}">
        <p14:creationId xmlns:p14="http://schemas.microsoft.com/office/powerpoint/2010/main" val="47138661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a:t>Other site </a:t>
            </a:r>
            <a:r>
              <a:rPr lang="en-US" sz="5400" dirty="0" smtClean="0"/>
              <a:t>modifications -  wiki page modifications</a:t>
            </a:r>
            <a:endParaRPr lang="en-US" sz="5400" dirty="0"/>
          </a:p>
        </p:txBody>
      </p:sp>
    </p:spTree>
    <p:extLst>
      <p:ext uri="{BB962C8B-B14F-4D97-AF65-F5344CB8AC3E}">
        <p14:creationId xmlns:p14="http://schemas.microsoft.com/office/powerpoint/2010/main" val="290346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about </a:t>
            </a:r>
            <a:r>
              <a:rPr lang="en-US" i="1" dirty="0" err="1" smtClean="0"/>
              <a:t>OneDrive</a:t>
            </a:r>
            <a:r>
              <a:rPr lang="en-US" i="1" dirty="0" smtClean="0"/>
              <a:t> for Business</a:t>
            </a:r>
            <a:r>
              <a:rPr lang="en-US" dirty="0" smtClean="0"/>
              <a:t> branding?</a:t>
            </a:r>
            <a:endParaRPr lang="en-US" dirty="0"/>
          </a:p>
        </p:txBody>
      </p:sp>
      <p:sp>
        <p:nvSpPr>
          <p:cNvPr id="4" name="TextBox 3"/>
          <p:cNvSpPr txBox="1"/>
          <p:nvPr/>
        </p:nvSpPr>
        <p:spPr>
          <a:xfrm>
            <a:off x="3277439" y="3759813"/>
            <a:ext cx="8892336" cy="1429811"/>
          </a:xfrm>
          <a:prstGeom prst="rect">
            <a:avLst/>
          </a:prstGeom>
          <a:noFill/>
        </p:spPr>
        <p:txBody>
          <a:bodyPr wrap="square" lIns="179238" tIns="143391" rIns="179238" bIns="143391" rtlCol="0">
            <a:spAutoFit/>
          </a:bodyPr>
          <a:lstStyle/>
          <a:p>
            <a:pPr>
              <a:lnSpc>
                <a:spcPct val="90000"/>
              </a:lnSpc>
              <a:spcAft>
                <a:spcPts val="588"/>
              </a:spcAft>
            </a:pPr>
            <a:r>
              <a:rPr lang="en-US" sz="2744" dirty="0">
                <a:gradFill>
                  <a:gsLst>
                    <a:gs pos="2917">
                      <a:schemeClr val="tx1"/>
                    </a:gs>
                    <a:gs pos="30000">
                      <a:schemeClr val="tx1"/>
                    </a:gs>
                  </a:gsLst>
                  <a:lin ang="5400000" scaled="0"/>
                </a:gradFill>
              </a:rPr>
              <a:t>Personal </a:t>
            </a:r>
            <a:r>
              <a:rPr lang="en-US" sz="2744" dirty="0" err="1">
                <a:gradFill>
                  <a:gsLst>
                    <a:gs pos="2917">
                      <a:schemeClr val="tx1"/>
                    </a:gs>
                    <a:gs pos="30000">
                      <a:schemeClr val="tx1"/>
                    </a:gs>
                  </a:gsLst>
                  <a:lin ang="5400000" scaled="0"/>
                </a:gradFill>
              </a:rPr>
              <a:t>OneDrive</a:t>
            </a:r>
            <a:r>
              <a:rPr lang="en-US" sz="2744" dirty="0">
                <a:gradFill>
                  <a:gsLst>
                    <a:gs pos="2917">
                      <a:schemeClr val="tx1"/>
                    </a:gs>
                    <a:gs pos="30000">
                      <a:schemeClr val="tx1"/>
                    </a:gs>
                  </a:gsLst>
                  <a:lin ang="5400000" scaled="0"/>
                </a:gradFill>
              </a:rPr>
              <a:t> for Business site is created automatically for the person when they visit my site first time…</a:t>
            </a:r>
          </a:p>
        </p:txBody>
      </p:sp>
      <p:sp>
        <p:nvSpPr>
          <p:cNvPr id="2" name="TextBox 1"/>
          <p:cNvSpPr txBox="1"/>
          <p:nvPr/>
        </p:nvSpPr>
        <p:spPr>
          <a:xfrm>
            <a:off x="-1" y="6241745"/>
            <a:ext cx="9150171" cy="615362"/>
          </a:xfrm>
          <a:prstGeom prst="rect">
            <a:avLst/>
          </a:prstGeom>
          <a:noFill/>
        </p:spPr>
        <p:txBody>
          <a:bodyPr wrap="none" lIns="179238" tIns="143391" rIns="179238" bIns="143391" rtlCol="0">
            <a:spAutoFit/>
          </a:bodyPr>
          <a:lstStyle/>
          <a:p>
            <a:pPr>
              <a:lnSpc>
                <a:spcPct val="90000"/>
              </a:lnSpc>
              <a:spcAft>
                <a:spcPts val="588"/>
              </a:spcAft>
            </a:pPr>
            <a:r>
              <a:rPr lang="en-US" sz="2352" i="1" dirty="0">
                <a:gradFill>
                  <a:gsLst>
                    <a:gs pos="2917">
                      <a:schemeClr val="tx1"/>
                    </a:gs>
                    <a:gs pos="30000">
                      <a:schemeClr val="tx1"/>
                    </a:gs>
                  </a:gsLst>
                  <a:lin ang="5400000" scaled="0"/>
                </a:gradFill>
                <a:latin typeface="+mj-lt"/>
              </a:rPr>
              <a:t>Functionality previously known as my site, personal site or SkyDrive Pro</a:t>
            </a:r>
          </a:p>
        </p:txBody>
      </p:sp>
    </p:spTree>
    <p:extLst>
      <p:ext uri="{BB962C8B-B14F-4D97-AF65-F5344CB8AC3E}">
        <p14:creationId xmlns:p14="http://schemas.microsoft.com/office/powerpoint/2010/main" val="1226789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215188" cy="1975926"/>
          </a:xfrm>
        </p:spPr>
        <p:txBody>
          <a:bodyPr/>
          <a:lstStyle/>
          <a:p>
            <a:r>
              <a:rPr lang="en-US" dirty="0" smtClean="0"/>
              <a:t>What</a:t>
            </a:r>
          </a:p>
          <a:p>
            <a:pPr lvl="1"/>
            <a:r>
              <a:rPr lang="en-US" dirty="0" smtClean="0"/>
              <a:t>Modify personal OneDrive for Business sites automatically for end users</a:t>
            </a:r>
          </a:p>
          <a:p>
            <a:r>
              <a:rPr lang="en-US" dirty="0" smtClean="0"/>
              <a:t>Why</a:t>
            </a:r>
          </a:p>
          <a:p>
            <a:pPr lvl="1"/>
            <a:r>
              <a:rPr lang="en-US" dirty="0" smtClean="0"/>
              <a:t>Provide branding, document management features or other configurations to the sites</a:t>
            </a:r>
          </a:p>
          <a:p>
            <a:r>
              <a:rPr lang="en-US" dirty="0" smtClean="0"/>
              <a:t>How</a:t>
            </a:r>
          </a:p>
          <a:p>
            <a:pPr lvl="1"/>
            <a:r>
              <a:rPr lang="en-US" dirty="0" smtClean="0"/>
              <a:t>Can be achieved by accessing the personal OneDrive for Business site using social CSOM and then injecting the needed configurations to the site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Manipulating OneDrive for Business sites</a:t>
            </a:r>
            <a:endParaRPr lang="en-US" dirty="0"/>
          </a:p>
        </p:txBody>
      </p:sp>
    </p:spTree>
    <p:extLst>
      <p:ext uri="{BB962C8B-B14F-4D97-AF65-F5344CB8AC3E}">
        <p14:creationId xmlns:p14="http://schemas.microsoft.com/office/powerpoint/2010/main" val="353272101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614498" y="4142380"/>
            <a:ext cx="1426565" cy="542967"/>
            <a:chOff x="9658449" y="5508491"/>
            <a:chExt cx="1455550" cy="553998"/>
          </a:xfrm>
        </p:grpSpPr>
        <p:sp>
          <p:nvSpPr>
            <p:cNvPr id="35"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23" tIns="33612" rIns="67223" bIns="33612" numCol="1" anchor="t" anchorCtr="0" compatLnSpc="1">
              <a:prstTxWarp prst="textNoShape">
                <a:avLst/>
              </a:prstTxWarp>
            </a:bodyPr>
            <a:lstStyle/>
            <a:p>
              <a:endParaRPr lang="en-US" sz="1764" dirty="0"/>
            </a:p>
          </p:txBody>
        </p:sp>
        <p:sp>
          <p:nvSpPr>
            <p:cNvPr id="36" name="TextBox 35"/>
            <p:cNvSpPr txBox="1"/>
            <p:nvPr/>
          </p:nvSpPr>
          <p:spPr>
            <a:xfrm>
              <a:off x="10170490" y="5508491"/>
              <a:ext cx="943509" cy="553998"/>
            </a:xfrm>
            <a:prstGeom prst="rect">
              <a:avLst/>
            </a:prstGeom>
            <a:noFill/>
            <a:ln>
              <a:noFill/>
            </a:ln>
          </p:spPr>
          <p:txBody>
            <a:bodyPr wrap="square" lIns="0" tIns="0" rIns="0" bIns="0" rtlCol="0">
              <a:spAutoFit/>
            </a:bodyPr>
            <a:lstStyle/>
            <a:p>
              <a:r>
                <a:rPr lang="en-US" sz="1764" spc="-52" dirty="0">
                  <a:latin typeface="Segoe UI Light" panose="020B0502040204020203" pitchFamily="34" charset="0"/>
                  <a:cs typeface="Segoe UI Light" panose="020B0502040204020203" pitchFamily="34" charset="0"/>
                </a:rPr>
                <a:t>Branding elements</a:t>
              </a:r>
            </a:p>
          </p:txBody>
        </p:sp>
      </p:grpSp>
      <p:sp>
        <p:nvSpPr>
          <p:cNvPr id="37" name="TextBox 36"/>
          <p:cNvSpPr txBox="1"/>
          <p:nvPr/>
        </p:nvSpPr>
        <p:spPr>
          <a:xfrm>
            <a:off x="9015395" y="4672647"/>
            <a:ext cx="1919808" cy="935107"/>
          </a:xfrm>
          <a:prstGeom prst="rect">
            <a:avLst/>
          </a:prstGeom>
          <a:noFill/>
        </p:spPr>
        <p:txBody>
          <a:bodyPr wrap="square" rtlCol="0">
            <a:spAutoFit/>
          </a:bodyPr>
          <a:lstStyle/>
          <a:p>
            <a:pPr marL="280037" indent="-280037">
              <a:buFont typeface="Arial" panose="020B0604020202020204" pitchFamily="34" charset="0"/>
              <a:buChar char="•"/>
            </a:pPr>
            <a:r>
              <a:rPr lang="en-US" sz="1372" i="1" dirty="0">
                <a:latin typeface="Segoe UI Light" panose="020B0502040204020203" pitchFamily="34" charset="0"/>
                <a:cs typeface="Segoe UI Light" panose="020B0502040204020203" pitchFamily="34" charset="0"/>
              </a:rPr>
              <a:t>Color file</a:t>
            </a:r>
          </a:p>
          <a:p>
            <a:pPr marL="280037" indent="-280037">
              <a:buFont typeface="Arial" panose="020B0604020202020204" pitchFamily="34" charset="0"/>
              <a:buChar char="•"/>
            </a:pPr>
            <a:r>
              <a:rPr lang="en-US" sz="1372" i="1" dirty="0">
                <a:latin typeface="Segoe UI Light" panose="020B0502040204020203" pitchFamily="34" charset="0"/>
                <a:cs typeface="Segoe UI Light" panose="020B0502040204020203" pitchFamily="34" charset="0"/>
              </a:rPr>
              <a:t>Font file</a:t>
            </a:r>
          </a:p>
          <a:p>
            <a:pPr marL="280037" indent="-280037">
              <a:buFont typeface="Arial" panose="020B0604020202020204" pitchFamily="34" charset="0"/>
              <a:buChar char="•"/>
            </a:pPr>
            <a:r>
              <a:rPr lang="en-US" sz="1372" i="1" dirty="0">
                <a:latin typeface="Segoe UI Light" panose="020B0502040204020203" pitchFamily="34" charset="0"/>
                <a:cs typeface="Segoe UI Light" panose="020B0502040204020203" pitchFamily="34" charset="0"/>
              </a:rPr>
              <a:t>Background image</a:t>
            </a:r>
          </a:p>
          <a:p>
            <a:pPr marL="280037" indent="-280037">
              <a:buFont typeface="Arial" panose="020B0604020202020204" pitchFamily="34" charset="0"/>
              <a:buChar char="•"/>
            </a:pPr>
            <a:r>
              <a:rPr lang="en-US" sz="1372" i="1" dirty="0">
                <a:latin typeface="Segoe UI Light" panose="020B0502040204020203" pitchFamily="34" charset="0"/>
                <a:cs typeface="Segoe UI Light" panose="020B0502040204020203" pitchFamily="34" charset="0"/>
              </a:rPr>
              <a:t>(Master page)</a:t>
            </a:r>
          </a:p>
        </p:txBody>
      </p:sp>
      <p:pic>
        <p:nvPicPr>
          <p:cNvPr id="43" name="Picture 42"/>
          <p:cNvPicPr>
            <a:picLocks noChangeAspect="1"/>
          </p:cNvPicPr>
          <p:nvPr/>
        </p:nvPicPr>
        <p:blipFill>
          <a:blip r:embed="rId2"/>
          <a:stretch>
            <a:fillRect/>
          </a:stretch>
        </p:blipFill>
        <p:spPr>
          <a:xfrm>
            <a:off x="1638273" y="4860561"/>
            <a:ext cx="3983252" cy="1461977"/>
          </a:xfrm>
          <a:prstGeom prst="rect">
            <a:avLst/>
          </a:prstGeom>
        </p:spPr>
      </p:pic>
      <p:pic>
        <p:nvPicPr>
          <p:cNvPr id="44" name="Picture 43"/>
          <p:cNvPicPr>
            <a:picLocks noChangeAspect="1"/>
          </p:cNvPicPr>
          <p:nvPr/>
        </p:nvPicPr>
        <p:blipFill>
          <a:blip r:embed="rId3"/>
          <a:stretch>
            <a:fillRect/>
          </a:stretch>
        </p:blipFill>
        <p:spPr>
          <a:xfrm>
            <a:off x="1253222" y="1735864"/>
            <a:ext cx="3346425" cy="2060530"/>
          </a:xfrm>
          <a:prstGeom prst="rect">
            <a:avLst/>
          </a:prstGeom>
          <a:ln>
            <a:solidFill>
              <a:schemeClr val="bg1">
                <a:lumMod val="75000"/>
              </a:schemeClr>
            </a:solidFill>
          </a:ln>
        </p:spPr>
      </p:pic>
      <p:pic>
        <p:nvPicPr>
          <p:cNvPr id="170" name="Picture 169"/>
          <p:cNvPicPr>
            <a:picLocks noChangeAspect="1"/>
          </p:cNvPicPr>
          <p:nvPr/>
        </p:nvPicPr>
        <p:blipFill>
          <a:blip r:embed="rId4"/>
          <a:stretch>
            <a:fillRect/>
          </a:stretch>
        </p:blipFill>
        <p:spPr>
          <a:xfrm>
            <a:off x="2747089" y="2913736"/>
            <a:ext cx="2493943" cy="2278349"/>
          </a:xfrm>
          <a:prstGeom prst="rect">
            <a:avLst/>
          </a:prstGeom>
        </p:spPr>
      </p:pic>
      <p:sp>
        <p:nvSpPr>
          <p:cNvPr id="211" name="Title 210"/>
          <p:cNvSpPr>
            <a:spLocks noGrp="1"/>
          </p:cNvSpPr>
          <p:nvPr>
            <p:ph type="title"/>
          </p:nvPr>
        </p:nvSpPr>
        <p:spPr/>
        <p:txBody>
          <a:bodyPr/>
          <a:lstStyle/>
          <a:p>
            <a:r>
              <a:rPr lang="en-US" sz="4312" dirty="0" err="1"/>
              <a:t>OneDrive</a:t>
            </a:r>
            <a:r>
              <a:rPr lang="en-US" sz="4312" dirty="0"/>
              <a:t> for Business branding with remote provisioning</a:t>
            </a:r>
          </a:p>
        </p:txBody>
      </p:sp>
      <p:cxnSp>
        <p:nvCxnSpPr>
          <p:cNvPr id="213" name="Straight Arrow Connector 212"/>
          <p:cNvCxnSpPr/>
          <p:nvPr/>
        </p:nvCxnSpPr>
        <p:spPr>
          <a:xfrm>
            <a:off x="4747233" y="2603707"/>
            <a:ext cx="3670964" cy="0"/>
          </a:xfrm>
          <a:prstGeom prst="straightConnector1">
            <a:avLst/>
          </a:prstGeom>
          <a:ln w="53975">
            <a:solidFill>
              <a:schemeClr val="tx1">
                <a:lumMod val="65000"/>
                <a:lumOff val="35000"/>
              </a:schemeClr>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15" name="Group 214"/>
          <p:cNvGrpSpPr/>
          <p:nvPr/>
        </p:nvGrpSpPr>
        <p:grpSpPr>
          <a:xfrm>
            <a:off x="8197295" y="2260846"/>
            <a:ext cx="2366856" cy="1822397"/>
            <a:chOff x="9617374" y="4188001"/>
            <a:chExt cx="2414946" cy="1859424"/>
          </a:xfrm>
        </p:grpSpPr>
        <p:sp>
          <p:nvSpPr>
            <p:cNvPr id="210" name="Arc 209"/>
            <p:cNvSpPr/>
            <p:nvPr/>
          </p:nvSpPr>
          <p:spPr>
            <a:xfrm rot="7278327">
              <a:off x="9617374" y="5255425"/>
              <a:ext cx="792000" cy="792000"/>
            </a:xfrm>
            <a:prstGeom prst="arc">
              <a:avLst>
                <a:gd name="adj1" fmla="val 2097834"/>
                <a:gd name="adj2" fmla="val 366333"/>
              </a:avLst>
            </a:prstGeom>
            <a:ln w="57150">
              <a:solidFill>
                <a:schemeClr val="tx1">
                  <a:lumMod val="65000"/>
                  <a:lumOff val="35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69" name="Picture 168"/>
            <p:cNvPicPr>
              <a:picLocks noChangeAspect="1"/>
            </p:cNvPicPr>
            <p:nvPr/>
          </p:nvPicPr>
          <p:blipFill>
            <a:blip r:embed="rId5"/>
            <a:stretch>
              <a:fillRect/>
            </a:stretch>
          </p:blipFill>
          <p:spPr>
            <a:xfrm>
              <a:off x="9856187" y="4188001"/>
              <a:ext cx="2176133" cy="1691280"/>
            </a:xfrm>
            <a:prstGeom prst="rect">
              <a:avLst/>
            </a:prstGeom>
          </p:spPr>
        </p:pic>
      </p:grpSp>
      <p:cxnSp>
        <p:nvCxnSpPr>
          <p:cNvPr id="232" name="Straight Arrow Connector 231"/>
          <p:cNvCxnSpPr/>
          <p:nvPr/>
        </p:nvCxnSpPr>
        <p:spPr>
          <a:xfrm flipH="1" flipV="1">
            <a:off x="5106374" y="3686160"/>
            <a:ext cx="2945761" cy="16259"/>
          </a:xfrm>
          <a:prstGeom prst="straightConnector1">
            <a:avLst/>
          </a:prstGeom>
          <a:ln w="53975">
            <a:solidFill>
              <a:schemeClr val="tx1">
                <a:lumMod val="65000"/>
                <a:lumOff val="35000"/>
              </a:schemeClr>
            </a:solidFill>
            <a:prstDash val="sysDash"/>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4286478" y="2287364"/>
            <a:ext cx="514401" cy="514401"/>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1</a:t>
              </a:r>
            </a:p>
          </p:txBody>
        </p:sp>
      </p:grpSp>
      <p:grpSp>
        <p:nvGrpSpPr>
          <p:cNvPr id="248" name="Group 247"/>
          <p:cNvGrpSpPr/>
          <p:nvPr/>
        </p:nvGrpSpPr>
        <p:grpSpPr>
          <a:xfrm>
            <a:off x="7875863" y="3077049"/>
            <a:ext cx="514401" cy="514401"/>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2</a:t>
              </a:r>
            </a:p>
          </p:txBody>
        </p:sp>
      </p:grpSp>
      <p:grpSp>
        <p:nvGrpSpPr>
          <p:cNvPr id="251" name="Group 250"/>
          <p:cNvGrpSpPr/>
          <p:nvPr/>
        </p:nvGrpSpPr>
        <p:grpSpPr>
          <a:xfrm>
            <a:off x="10158183" y="4523810"/>
            <a:ext cx="514401" cy="514401"/>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3</a:t>
              </a:r>
            </a:p>
          </p:txBody>
        </p:sp>
      </p:grpSp>
      <p:grpSp>
        <p:nvGrpSpPr>
          <p:cNvPr id="254" name="Group 253"/>
          <p:cNvGrpSpPr/>
          <p:nvPr/>
        </p:nvGrpSpPr>
        <p:grpSpPr>
          <a:xfrm>
            <a:off x="5364325" y="5347311"/>
            <a:ext cx="514401" cy="514401"/>
            <a:chOff x="492" y="17985"/>
            <a:chExt cx="524853" cy="524853"/>
          </a:xfrm>
        </p:grpSpPr>
        <p:sp>
          <p:nvSpPr>
            <p:cNvPr id="255" name="Oval 2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en-US" sz="2352" dirty="0"/>
                <a:t>4</a:t>
              </a:r>
            </a:p>
          </p:txBody>
        </p:sp>
      </p:grpSp>
      <p:sp>
        <p:nvSpPr>
          <p:cNvPr id="260" name="TextBox 259"/>
          <p:cNvSpPr txBox="1"/>
          <p:nvPr/>
        </p:nvSpPr>
        <p:spPr>
          <a:xfrm>
            <a:off x="5824760" y="3780403"/>
            <a:ext cx="1681134" cy="361978"/>
          </a:xfrm>
          <a:prstGeom prst="rect">
            <a:avLst/>
          </a:prstGeom>
          <a:noFill/>
        </p:spPr>
        <p:txBody>
          <a:bodyPr wrap="square" rtlCol="0">
            <a:spAutoFit/>
          </a:bodyPr>
          <a:lstStyle/>
          <a:p>
            <a:r>
              <a:rPr lang="en-US" sz="1764" i="1" dirty="0">
                <a:latin typeface="Segoe UI Light" panose="020B0502040204020203" pitchFamily="34" charset="0"/>
                <a:cs typeface="Segoe UI Light" panose="020B0502040204020203" pitchFamily="34" charset="0"/>
              </a:rPr>
              <a:t>CSOM / REST</a:t>
            </a:r>
          </a:p>
        </p:txBody>
      </p:sp>
      <p:grpSp>
        <p:nvGrpSpPr>
          <p:cNvPr id="45" name="Group 44"/>
          <p:cNvGrpSpPr/>
          <p:nvPr/>
        </p:nvGrpSpPr>
        <p:grpSpPr>
          <a:xfrm>
            <a:off x="3542686" y="1992381"/>
            <a:ext cx="546101" cy="506423"/>
            <a:chOff x="7919009" y="6049215"/>
            <a:chExt cx="969652" cy="914286"/>
          </a:xfrm>
        </p:grpSpPr>
        <p:pic>
          <p:nvPicPr>
            <p:cNvPr id="46" name="Picture 45"/>
            <p:cNvPicPr>
              <a:picLocks noChangeAspect="1"/>
            </p:cNvPicPr>
            <p:nvPr/>
          </p:nvPicPr>
          <p:blipFill>
            <a:blip r:embed="rId6"/>
            <a:stretch>
              <a:fillRect/>
            </a:stretch>
          </p:blipFill>
          <p:spPr>
            <a:xfrm>
              <a:off x="8073865" y="6208736"/>
              <a:ext cx="657523" cy="586281"/>
            </a:xfrm>
            <a:prstGeom prst="rect">
              <a:avLst/>
            </a:prstGeom>
          </p:spPr>
        </p:pic>
        <p:sp>
          <p:nvSpPr>
            <p:cNvPr id="47" name="Arc 46"/>
            <p:cNvSpPr/>
            <p:nvPr/>
          </p:nvSpPr>
          <p:spPr>
            <a:xfrm rot="16200000">
              <a:off x="7946692" y="6021532"/>
              <a:ext cx="914286" cy="969652"/>
            </a:xfrm>
            <a:prstGeom prst="arc">
              <a:avLst>
                <a:gd name="adj1" fmla="val 2097834"/>
                <a:gd name="adj2" fmla="val 366333"/>
              </a:avLst>
            </a:prstGeom>
            <a:ln w="38100">
              <a:solidFill>
                <a:srgbClr val="5F5F5F">
                  <a:alpha val="80000"/>
                </a:srgb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82305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anim calcmode="lin" valueType="num">
                                      <p:cBhvr>
                                        <p:cTn id="8" dur="1000" fill="hold"/>
                                        <p:tgtEl>
                                          <p:spTgt spid="245"/>
                                        </p:tgtEl>
                                        <p:attrNameLst>
                                          <p:attrName>ppt_x</p:attrName>
                                        </p:attrNameLst>
                                      </p:cBhvr>
                                      <p:tavLst>
                                        <p:tav tm="0">
                                          <p:val>
                                            <p:strVal val="#ppt_x"/>
                                          </p:val>
                                        </p:tav>
                                        <p:tav tm="100000">
                                          <p:val>
                                            <p:strVal val="#ppt_x"/>
                                          </p:val>
                                        </p:tav>
                                      </p:tavLst>
                                    </p:anim>
                                    <p:anim calcmode="lin" valueType="num">
                                      <p:cBhvr>
                                        <p:cTn id="9" dur="1000" fill="hold"/>
                                        <p:tgtEl>
                                          <p:spTgt spid="2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animEffect transition="in" filter="fade">
                                      <p:cBhvr>
                                        <p:cTn id="19" dur="1000"/>
                                        <p:tgtEl>
                                          <p:spTgt spid="213"/>
                                        </p:tgtEl>
                                      </p:cBhvr>
                                    </p:animEffect>
                                    <p:anim calcmode="lin" valueType="num">
                                      <p:cBhvr>
                                        <p:cTn id="20" dur="1000" fill="hold"/>
                                        <p:tgtEl>
                                          <p:spTgt spid="213"/>
                                        </p:tgtEl>
                                        <p:attrNameLst>
                                          <p:attrName>ppt_x</p:attrName>
                                        </p:attrNameLst>
                                      </p:cBhvr>
                                      <p:tavLst>
                                        <p:tav tm="0">
                                          <p:val>
                                            <p:strVal val="#ppt_x"/>
                                          </p:val>
                                        </p:tav>
                                        <p:tav tm="100000">
                                          <p:val>
                                            <p:strVal val="#ppt_x"/>
                                          </p:val>
                                        </p:tav>
                                      </p:tavLst>
                                    </p:anim>
                                    <p:anim calcmode="lin" valueType="num">
                                      <p:cBhvr>
                                        <p:cTn id="21" dur="1000" fill="hold"/>
                                        <p:tgtEl>
                                          <p:spTgt spid="2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Effect transition="in" filter="fade">
                                      <p:cBhvr>
                                        <p:cTn id="24" dur="1000"/>
                                        <p:tgtEl>
                                          <p:spTgt spid="215"/>
                                        </p:tgtEl>
                                      </p:cBhvr>
                                    </p:animEffect>
                                    <p:anim calcmode="lin" valueType="num">
                                      <p:cBhvr>
                                        <p:cTn id="25" dur="1000" fill="hold"/>
                                        <p:tgtEl>
                                          <p:spTgt spid="215"/>
                                        </p:tgtEl>
                                        <p:attrNameLst>
                                          <p:attrName>ppt_x</p:attrName>
                                        </p:attrNameLst>
                                      </p:cBhvr>
                                      <p:tavLst>
                                        <p:tav tm="0">
                                          <p:val>
                                            <p:strVal val="#ppt_x"/>
                                          </p:val>
                                        </p:tav>
                                        <p:tav tm="100000">
                                          <p:val>
                                            <p:strVal val="#ppt_x"/>
                                          </p:val>
                                        </p:tav>
                                      </p:tavLst>
                                    </p:anim>
                                    <p:anim calcmode="lin" valueType="num">
                                      <p:cBhvr>
                                        <p:cTn id="26" dur="1000" fill="hold"/>
                                        <p:tgtEl>
                                          <p:spTgt spid="2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fade">
                                      <p:cBhvr>
                                        <p:cTn id="29" dur="1000"/>
                                        <p:tgtEl>
                                          <p:spTgt spid="248"/>
                                        </p:tgtEl>
                                      </p:cBhvr>
                                    </p:animEffect>
                                    <p:anim calcmode="lin" valueType="num">
                                      <p:cBhvr>
                                        <p:cTn id="30" dur="1000" fill="hold"/>
                                        <p:tgtEl>
                                          <p:spTgt spid="248"/>
                                        </p:tgtEl>
                                        <p:attrNameLst>
                                          <p:attrName>ppt_x</p:attrName>
                                        </p:attrNameLst>
                                      </p:cBhvr>
                                      <p:tavLst>
                                        <p:tav tm="0">
                                          <p:val>
                                            <p:strVal val="#ppt_x"/>
                                          </p:val>
                                        </p:tav>
                                        <p:tav tm="100000">
                                          <p:val>
                                            <p:strVal val="#ppt_x"/>
                                          </p:val>
                                        </p:tav>
                                      </p:tavLst>
                                    </p:anim>
                                    <p:anim calcmode="lin" valueType="num">
                                      <p:cBhvr>
                                        <p:cTn id="31" dur="1000" fill="hold"/>
                                        <p:tgtEl>
                                          <p:spTgt spid="24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51"/>
                                        </p:tgtEl>
                                        <p:attrNameLst>
                                          <p:attrName>style.visibility</p:attrName>
                                        </p:attrNameLst>
                                      </p:cBhvr>
                                      <p:to>
                                        <p:strVal val="visible"/>
                                      </p:to>
                                    </p:set>
                                    <p:animEffect transition="in" filter="fade">
                                      <p:cBhvr>
                                        <p:cTn id="34" dur="1000"/>
                                        <p:tgtEl>
                                          <p:spTgt spid="251"/>
                                        </p:tgtEl>
                                      </p:cBhvr>
                                    </p:animEffect>
                                    <p:anim calcmode="lin" valueType="num">
                                      <p:cBhvr>
                                        <p:cTn id="35" dur="1000" fill="hold"/>
                                        <p:tgtEl>
                                          <p:spTgt spid="251"/>
                                        </p:tgtEl>
                                        <p:attrNameLst>
                                          <p:attrName>ppt_x</p:attrName>
                                        </p:attrNameLst>
                                      </p:cBhvr>
                                      <p:tavLst>
                                        <p:tav tm="0">
                                          <p:val>
                                            <p:strVal val="#ppt_x"/>
                                          </p:val>
                                        </p:tav>
                                        <p:tav tm="100000">
                                          <p:val>
                                            <p:strVal val="#ppt_x"/>
                                          </p:val>
                                        </p:tav>
                                      </p:tavLst>
                                    </p:anim>
                                    <p:anim calcmode="lin" valueType="num">
                                      <p:cBhvr>
                                        <p:cTn id="36" dur="1000" fill="hold"/>
                                        <p:tgtEl>
                                          <p:spTgt spid="2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60"/>
                                        </p:tgtEl>
                                        <p:attrNameLst>
                                          <p:attrName>style.visibility</p:attrName>
                                        </p:attrNameLst>
                                      </p:cBhvr>
                                      <p:to>
                                        <p:strVal val="visible"/>
                                      </p:to>
                                    </p:set>
                                    <p:animEffect transition="in" filter="fade">
                                      <p:cBhvr>
                                        <p:cTn id="47" dur="1000"/>
                                        <p:tgtEl>
                                          <p:spTgt spid="260"/>
                                        </p:tgtEl>
                                      </p:cBhvr>
                                    </p:animEffect>
                                    <p:anim calcmode="lin" valueType="num">
                                      <p:cBhvr>
                                        <p:cTn id="48" dur="1000" fill="hold"/>
                                        <p:tgtEl>
                                          <p:spTgt spid="260"/>
                                        </p:tgtEl>
                                        <p:attrNameLst>
                                          <p:attrName>ppt_x</p:attrName>
                                        </p:attrNameLst>
                                      </p:cBhvr>
                                      <p:tavLst>
                                        <p:tav tm="0">
                                          <p:val>
                                            <p:strVal val="#ppt_x"/>
                                          </p:val>
                                        </p:tav>
                                        <p:tav tm="100000">
                                          <p:val>
                                            <p:strVal val="#ppt_x"/>
                                          </p:val>
                                        </p:tav>
                                      </p:tavLst>
                                    </p:anim>
                                    <p:anim calcmode="lin" valueType="num">
                                      <p:cBhvr>
                                        <p:cTn id="49" dur="1000" fill="hold"/>
                                        <p:tgtEl>
                                          <p:spTgt spid="26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32"/>
                                        </p:tgtEl>
                                        <p:attrNameLst>
                                          <p:attrName>style.visibility</p:attrName>
                                        </p:attrNameLst>
                                      </p:cBhvr>
                                      <p:to>
                                        <p:strVal val="visible"/>
                                      </p:to>
                                    </p:set>
                                    <p:animEffect transition="in" filter="fade">
                                      <p:cBhvr>
                                        <p:cTn id="52" dur="1000"/>
                                        <p:tgtEl>
                                          <p:spTgt spid="232"/>
                                        </p:tgtEl>
                                      </p:cBhvr>
                                    </p:animEffect>
                                    <p:anim calcmode="lin" valueType="num">
                                      <p:cBhvr>
                                        <p:cTn id="53" dur="1000" fill="hold"/>
                                        <p:tgtEl>
                                          <p:spTgt spid="232"/>
                                        </p:tgtEl>
                                        <p:attrNameLst>
                                          <p:attrName>ppt_x</p:attrName>
                                        </p:attrNameLst>
                                      </p:cBhvr>
                                      <p:tavLst>
                                        <p:tav tm="0">
                                          <p:val>
                                            <p:strVal val="#ppt_x"/>
                                          </p:val>
                                        </p:tav>
                                        <p:tav tm="100000">
                                          <p:val>
                                            <p:strVal val="#ppt_x"/>
                                          </p:val>
                                        </p:tav>
                                      </p:tavLst>
                                    </p:anim>
                                    <p:anim calcmode="lin" valueType="num">
                                      <p:cBhvr>
                                        <p:cTn id="54" dur="1000" fill="hold"/>
                                        <p:tgtEl>
                                          <p:spTgt spid="23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1000"/>
                                        <p:tgtEl>
                                          <p:spTgt spid="43"/>
                                        </p:tgtEl>
                                      </p:cBhvr>
                                    </p:animEffect>
                                    <p:anim calcmode="lin" valueType="num">
                                      <p:cBhvr>
                                        <p:cTn id="58" dur="1000" fill="hold"/>
                                        <p:tgtEl>
                                          <p:spTgt spid="43"/>
                                        </p:tgtEl>
                                        <p:attrNameLst>
                                          <p:attrName>ppt_x</p:attrName>
                                        </p:attrNameLst>
                                      </p:cBhvr>
                                      <p:tavLst>
                                        <p:tav tm="0">
                                          <p:val>
                                            <p:strVal val="#ppt_x"/>
                                          </p:val>
                                        </p:tav>
                                        <p:tav tm="100000">
                                          <p:val>
                                            <p:strVal val="#ppt_x"/>
                                          </p:val>
                                        </p:tav>
                                      </p:tavLst>
                                    </p:anim>
                                    <p:anim calcmode="lin" valueType="num">
                                      <p:cBhvr>
                                        <p:cTn id="59" dur="1000" fill="hold"/>
                                        <p:tgtEl>
                                          <p:spTgt spid="4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4"/>
                                        </p:tgtEl>
                                        <p:attrNameLst>
                                          <p:attrName>style.visibility</p:attrName>
                                        </p:attrNameLst>
                                      </p:cBhvr>
                                      <p:to>
                                        <p:strVal val="visible"/>
                                      </p:to>
                                    </p:set>
                                    <p:animEffect transition="in" filter="fade">
                                      <p:cBhvr>
                                        <p:cTn id="62" dur="1000"/>
                                        <p:tgtEl>
                                          <p:spTgt spid="254"/>
                                        </p:tgtEl>
                                      </p:cBhvr>
                                    </p:animEffect>
                                    <p:anim calcmode="lin" valueType="num">
                                      <p:cBhvr>
                                        <p:cTn id="63" dur="1000" fill="hold"/>
                                        <p:tgtEl>
                                          <p:spTgt spid="254"/>
                                        </p:tgtEl>
                                        <p:attrNameLst>
                                          <p:attrName>ppt_x</p:attrName>
                                        </p:attrNameLst>
                                      </p:cBhvr>
                                      <p:tavLst>
                                        <p:tav tm="0">
                                          <p:val>
                                            <p:strVal val="#ppt_x"/>
                                          </p:val>
                                        </p:tav>
                                        <p:tav tm="100000">
                                          <p:val>
                                            <p:strVal val="#ppt_x"/>
                                          </p:val>
                                        </p:tav>
                                      </p:tavLst>
                                    </p:anim>
                                    <p:anim calcmode="lin" valueType="num">
                                      <p:cBhvr>
                                        <p:cTn id="64" dur="1000" fill="hold"/>
                                        <p:tgtEl>
                                          <p:spTgt spid="2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6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dirty="0" smtClean="0">
                <a:solidFill>
                  <a:schemeClr val="bg1"/>
                </a:solidFill>
              </a:rPr>
              <a:t>Example code for accessing </a:t>
            </a:r>
            <a:r>
              <a:rPr lang="en-US" dirty="0" err="1" smtClean="0">
                <a:solidFill>
                  <a:schemeClr val="bg1"/>
                </a:solidFill>
              </a:rPr>
              <a:t>OneDrive</a:t>
            </a:r>
            <a:endParaRPr lang="en-US" dirty="0">
              <a:solidFill>
                <a:schemeClr val="bg1"/>
              </a:solidFill>
            </a:endParaRPr>
          </a:p>
        </p:txBody>
      </p:sp>
      <p:sp>
        <p:nvSpPr>
          <p:cNvPr id="4" name="Text Placeholder 3"/>
          <p:cNvSpPr>
            <a:spLocks noGrp="1"/>
          </p:cNvSpPr>
          <p:nvPr>
            <p:ph type="body" sz="quarter" idx="10"/>
          </p:nvPr>
        </p:nvSpPr>
        <p:spPr/>
        <p:txBody>
          <a:bodyPr/>
          <a:lstStyle/>
          <a:p>
            <a:r>
              <a:rPr lang="en-US" sz="2000" dirty="0">
                <a:solidFill>
                  <a:srgbClr val="009E49"/>
                </a:solidFill>
                <a:latin typeface="+mn-lt"/>
                <a:cs typeface="+mn-cs"/>
              </a:rPr>
              <a:t>// Get user profile</a:t>
            </a:r>
          </a:p>
          <a:p>
            <a:r>
              <a:rPr lang="en-US" sz="2000" dirty="0" err="1"/>
              <a:t>ProfileLoader</a:t>
            </a:r>
            <a:r>
              <a:rPr lang="en-US" sz="2000" dirty="0"/>
              <a:t> loader = </a:t>
            </a:r>
            <a:r>
              <a:rPr lang="en-US" sz="2000" dirty="0" err="1"/>
              <a:t>ProfileLoader.GetProfileLoader</a:t>
            </a:r>
            <a:r>
              <a:rPr lang="en-US" sz="2000" dirty="0"/>
              <a:t>(</a:t>
            </a:r>
            <a:r>
              <a:rPr lang="en-US" sz="2000" dirty="0" err="1"/>
              <a:t>clientContext</a:t>
            </a:r>
            <a:r>
              <a:rPr lang="en-US" sz="2000" dirty="0"/>
              <a:t>);</a:t>
            </a:r>
          </a:p>
          <a:p>
            <a:r>
              <a:rPr lang="en-US" sz="2000" dirty="0" err="1"/>
              <a:t>UserProfile</a:t>
            </a:r>
            <a:r>
              <a:rPr lang="en-US" sz="2000" dirty="0"/>
              <a:t> profile = </a:t>
            </a:r>
            <a:r>
              <a:rPr lang="en-US" sz="2000" dirty="0" err="1"/>
              <a:t>loader.GetUserProfile</a:t>
            </a:r>
            <a:r>
              <a:rPr lang="en-US" sz="2000" dirty="0"/>
              <a:t>();</a:t>
            </a:r>
          </a:p>
          <a:p>
            <a:r>
              <a:rPr lang="en-US" sz="2000" dirty="0" err="1"/>
              <a:t>Microsoft.SharePoint.Client.Site</a:t>
            </a:r>
            <a:r>
              <a:rPr lang="en-US" sz="2000" dirty="0"/>
              <a:t> </a:t>
            </a:r>
            <a:r>
              <a:rPr lang="en-US" sz="2000" dirty="0" err="1"/>
              <a:t>personalSite</a:t>
            </a:r>
            <a:r>
              <a:rPr lang="en-US" sz="2000" dirty="0"/>
              <a:t> = </a:t>
            </a:r>
            <a:r>
              <a:rPr lang="en-US" sz="2000" dirty="0" err="1"/>
              <a:t>profile.PersonalSite</a:t>
            </a:r>
            <a:r>
              <a:rPr lang="en-US" sz="2000" dirty="0"/>
              <a:t>;</a:t>
            </a:r>
          </a:p>
          <a:p>
            <a:endParaRPr lang="en-US" sz="1400" dirty="0">
              <a:solidFill>
                <a:schemeClr val="tx2">
                  <a:lumMod val="75000"/>
                  <a:lumOff val="25000"/>
                </a:schemeClr>
              </a:solidFill>
              <a:latin typeface="+mn-lt"/>
              <a:cs typeface="+mn-cs"/>
            </a:endParaRPr>
          </a:p>
          <a:p>
            <a:r>
              <a:rPr lang="en-US" sz="2000" dirty="0">
                <a:solidFill>
                  <a:srgbClr val="009E49"/>
                </a:solidFill>
                <a:latin typeface="+mn-lt"/>
                <a:cs typeface="+mn-cs"/>
              </a:rPr>
              <a:t>// Get instance to personal site collection and to root web</a:t>
            </a:r>
          </a:p>
          <a:p>
            <a:r>
              <a:rPr lang="en-US" sz="2000" dirty="0" err="1"/>
              <a:t>clientContext.Load</a:t>
            </a:r>
            <a:r>
              <a:rPr lang="en-US" sz="2000" dirty="0"/>
              <a:t>(</a:t>
            </a:r>
            <a:r>
              <a:rPr lang="en-US" sz="2000" dirty="0" err="1"/>
              <a:t>personalSite</a:t>
            </a:r>
            <a:r>
              <a:rPr lang="en-US" sz="2000" dirty="0"/>
              <a:t>);</a:t>
            </a:r>
          </a:p>
          <a:p>
            <a:r>
              <a:rPr lang="en-US" sz="2000" dirty="0" err="1"/>
              <a:t>clientContext.ExecuteQuery</a:t>
            </a:r>
            <a:r>
              <a:rPr lang="en-US" sz="2000" dirty="0"/>
              <a:t>();</a:t>
            </a:r>
          </a:p>
          <a:p>
            <a:r>
              <a:rPr lang="en-US" sz="2000" dirty="0"/>
              <a:t>Web </a:t>
            </a:r>
            <a:r>
              <a:rPr lang="en-US" sz="2000" dirty="0" err="1"/>
              <a:t>rootWeb</a:t>
            </a:r>
            <a:r>
              <a:rPr lang="en-US" sz="2000" dirty="0"/>
              <a:t> = </a:t>
            </a:r>
            <a:r>
              <a:rPr lang="en-US" sz="2000" dirty="0" err="1"/>
              <a:t>personalSite.RootWeb</a:t>
            </a:r>
            <a:r>
              <a:rPr lang="en-US" sz="2000" dirty="0"/>
              <a:t>;</a:t>
            </a:r>
          </a:p>
          <a:p>
            <a:r>
              <a:rPr lang="en-US" sz="2000" dirty="0" err="1"/>
              <a:t>clientContext.Load</a:t>
            </a:r>
            <a:r>
              <a:rPr lang="en-US" sz="2000" dirty="0"/>
              <a:t>(</a:t>
            </a:r>
            <a:r>
              <a:rPr lang="en-US" sz="2000" dirty="0" err="1"/>
              <a:t>rootWeb</a:t>
            </a:r>
            <a:r>
              <a:rPr lang="en-US" sz="2000" dirty="0"/>
              <a:t>);</a:t>
            </a:r>
          </a:p>
          <a:p>
            <a:r>
              <a:rPr lang="en-US" sz="2000" dirty="0" err="1"/>
              <a:t>clientContext.ExecuteQuery</a:t>
            </a:r>
            <a:r>
              <a:rPr lang="en-US" sz="2000" dirty="0"/>
              <a:t>();</a:t>
            </a:r>
          </a:p>
          <a:p>
            <a:endParaRPr lang="en-US" sz="2000" dirty="0"/>
          </a:p>
          <a:p>
            <a:r>
              <a:rPr lang="en-US" sz="2000" dirty="0">
                <a:solidFill>
                  <a:srgbClr val="009E49"/>
                </a:solidFill>
                <a:latin typeface="+mn-lt"/>
                <a:cs typeface="+mn-cs"/>
              </a:rPr>
              <a:t>// Now we have access to root web and can modify it as needed</a:t>
            </a:r>
          </a:p>
        </p:txBody>
      </p:sp>
    </p:spTree>
    <p:extLst>
      <p:ext uri="{BB962C8B-B14F-4D97-AF65-F5344CB8AC3E}">
        <p14:creationId xmlns:p14="http://schemas.microsoft.com/office/powerpoint/2010/main" val="2008888369"/>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OneDrive for Business modifications</a:t>
            </a:r>
            <a:endParaRPr lang="en-US" sz="5400" dirty="0"/>
          </a:p>
        </p:txBody>
      </p:sp>
    </p:spTree>
    <p:extLst>
      <p:ext uri="{BB962C8B-B14F-4D97-AF65-F5344CB8AC3E}">
        <p14:creationId xmlns:p14="http://schemas.microsoft.com/office/powerpoint/2010/main" val="188603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Alternatives?</a:t>
            </a:r>
            <a:endParaRPr lang="en-US" dirty="0"/>
          </a:p>
        </p:txBody>
      </p:sp>
      <p:sp>
        <p:nvSpPr>
          <p:cNvPr id="6" name="Text Placeholder 5"/>
          <p:cNvSpPr>
            <a:spLocks noGrp="1"/>
          </p:cNvSpPr>
          <p:nvPr>
            <p:ph type="body" sz="quarter" idx="4294967295"/>
          </p:nvPr>
        </p:nvSpPr>
        <p:spPr>
          <a:xfrm>
            <a:off x="2247900" y="3714750"/>
            <a:ext cx="9820275" cy="1066800"/>
          </a:xfrm>
        </p:spPr>
        <p:txBody>
          <a:bodyPr/>
          <a:lstStyle/>
          <a:p>
            <a:pPr marL="0" indent="0">
              <a:buNone/>
            </a:pPr>
            <a:r>
              <a:rPr lang="en-US" dirty="0" smtClean="0">
                <a:solidFill>
                  <a:schemeClr val="bg1"/>
                </a:solidFill>
              </a:rPr>
              <a:t>Pre-provision sites and apply branding before end users accesses the sites…</a:t>
            </a:r>
            <a:endParaRPr lang="en-US" dirty="0">
              <a:solidFill>
                <a:schemeClr val="bg1"/>
              </a:solidFill>
            </a:endParaRPr>
          </a:p>
        </p:txBody>
      </p:sp>
    </p:spTree>
    <p:extLst>
      <p:ext uri="{BB962C8B-B14F-4D97-AF65-F5344CB8AC3E}">
        <p14:creationId xmlns:p14="http://schemas.microsoft.com/office/powerpoint/2010/main" val="3131687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056" dirty="0"/>
              <a:t>How do I handle this without adding apps to each site?</a:t>
            </a:r>
          </a:p>
        </p:txBody>
      </p:sp>
      <p:sp>
        <p:nvSpPr>
          <p:cNvPr id="4" name="TextBox 3"/>
          <p:cNvSpPr txBox="1"/>
          <p:nvPr/>
        </p:nvSpPr>
        <p:spPr>
          <a:xfrm>
            <a:off x="3200875" y="3993593"/>
            <a:ext cx="8571054" cy="1049734"/>
          </a:xfrm>
          <a:prstGeom prst="rect">
            <a:avLst/>
          </a:prstGeom>
          <a:noFill/>
        </p:spPr>
        <p:txBody>
          <a:bodyPr wrap="square" lIns="179238" tIns="143391" rIns="179238" bIns="143391" rtlCol="0">
            <a:spAutoFit/>
          </a:bodyPr>
          <a:lstStyle/>
          <a:p>
            <a:pPr>
              <a:lnSpc>
                <a:spcPct val="90000"/>
              </a:lnSpc>
              <a:spcAft>
                <a:spcPts val="588"/>
              </a:spcAft>
            </a:pPr>
            <a:r>
              <a:rPr lang="en-US" sz="2744" dirty="0">
                <a:gradFill>
                  <a:gsLst>
                    <a:gs pos="2917">
                      <a:schemeClr val="tx1"/>
                    </a:gs>
                    <a:gs pos="30000">
                      <a:schemeClr val="tx1"/>
                    </a:gs>
                  </a:gsLst>
                  <a:lin ang="5400000" scaled="0"/>
                </a:gradFill>
              </a:rPr>
              <a:t>How do I automate branding for sites cross my site collections and sub sites?</a:t>
            </a:r>
          </a:p>
        </p:txBody>
      </p:sp>
    </p:spTree>
    <p:extLst>
      <p:ext uri="{BB962C8B-B14F-4D97-AF65-F5344CB8AC3E}">
        <p14:creationId xmlns:p14="http://schemas.microsoft.com/office/powerpoint/2010/main" val="1352770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Remote timer job based customization for OD4B</a:t>
            </a:r>
            <a:endParaRPr lang="en-US" dirty="0"/>
          </a:p>
        </p:txBody>
      </p:sp>
      <p:grpSp>
        <p:nvGrpSpPr>
          <p:cNvPr id="4" name="Group 3"/>
          <p:cNvGrpSpPr/>
          <p:nvPr/>
        </p:nvGrpSpPr>
        <p:grpSpPr>
          <a:xfrm>
            <a:off x="1423518" y="3101960"/>
            <a:ext cx="3998411" cy="1421314"/>
            <a:chOff x="5083402" y="4068245"/>
            <a:chExt cx="3998411" cy="1421314"/>
          </a:xfrm>
        </p:grpSpPr>
        <p:sp>
          <p:nvSpPr>
            <p:cNvPr id="5" name="TextBox 4"/>
            <p:cNvSpPr txBox="1"/>
            <p:nvPr/>
          </p:nvSpPr>
          <p:spPr>
            <a:xfrm>
              <a:off x="5083402" y="4185465"/>
              <a:ext cx="1920308" cy="1169551"/>
            </a:xfrm>
            <a:prstGeom prst="rect">
              <a:avLst/>
            </a:prstGeom>
            <a:noFill/>
          </p:spPr>
          <p:txBody>
            <a:bodyPr wrap="square" rtlCol="0">
              <a:spAutoFit/>
            </a:bodyPr>
            <a:lstStyle/>
            <a:p>
              <a:r>
                <a:rPr lang="en-US" sz="1400" dirty="0" smtClean="0">
                  <a:solidFill>
                    <a:schemeClr val="tx1">
                      <a:lumMod val="75000"/>
                      <a:lumOff val="25000"/>
                    </a:schemeClr>
                  </a:solidFill>
                  <a:latin typeface="Segoe UI Light" panose="020B0502040204020203" pitchFamily="34" charset="0"/>
                  <a:cs typeface="Segoe UI Light" panose="020B0502040204020203" pitchFamily="34" charset="0"/>
                </a:rPr>
                <a:t>Check for new site collections which have not yet been processed and apply when you find.</a:t>
              </a:r>
              <a:endParaRPr lang="en-US" sz="14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grpSp>
          <p:nvGrpSpPr>
            <p:cNvPr id="6" name="Group 5"/>
            <p:cNvGrpSpPr/>
            <p:nvPr/>
          </p:nvGrpSpPr>
          <p:grpSpPr>
            <a:xfrm>
              <a:off x="7299368" y="4068245"/>
              <a:ext cx="1782445" cy="1421314"/>
              <a:chOff x="4919417" y="4573300"/>
              <a:chExt cx="1782445" cy="1421314"/>
            </a:xfrm>
          </p:grpSpPr>
          <p:sp>
            <p:nvSpPr>
              <p:cNvPr id="7" name="Arc 6"/>
              <p:cNvSpPr/>
              <p:nvPr/>
            </p:nvSpPr>
            <p:spPr>
              <a:xfrm rot="8195881">
                <a:off x="4919417" y="4905103"/>
                <a:ext cx="575254" cy="1089511"/>
              </a:xfrm>
              <a:prstGeom prst="arc">
                <a:avLst>
                  <a:gd name="adj1" fmla="val 2097834"/>
                  <a:gd name="adj2" fmla="val 366333"/>
                </a:avLst>
              </a:prstGeom>
              <a:ln w="57150">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8" name="Group 7"/>
              <p:cNvGrpSpPr/>
              <p:nvPr/>
            </p:nvGrpSpPr>
            <p:grpSpPr>
              <a:xfrm>
                <a:off x="5029200" y="4896808"/>
                <a:ext cx="1227510" cy="662844"/>
                <a:chOff x="5332478" y="4896807"/>
                <a:chExt cx="924232" cy="744879"/>
              </a:xfrm>
            </p:grpSpPr>
            <p:sp>
              <p:nvSpPr>
                <p:cNvPr id="11" name="Rectangle 10"/>
                <p:cNvSpPr/>
                <p:nvPr/>
              </p:nvSpPr>
              <p:spPr bwMode="auto">
                <a:xfrm>
                  <a:off x="5332478" y="5002589"/>
                  <a:ext cx="924232" cy="639097"/>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a:solidFill>
                        <a:schemeClr val="tx1">
                          <a:lumMod val="65000"/>
                          <a:lumOff val="35000"/>
                        </a:schemeClr>
                      </a:solidFill>
                      <a:latin typeface="Segoe UI" pitchFamily="34" charset="0"/>
                    </a:rPr>
                    <a:t>Remote </a:t>
                  </a:r>
                  <a:r>
                    <a:rPr lang="en-US" sz="1600" dirty="0" smtClean="0">
                      <a:solidFill>
                        <a:schemeClr val="tx1">
                          <a:lumMod val="65000"/>
                          <a:lumOff val="35000"/>
                        </a:schemeClr>
                      </a:solidFill>
                      <a:latin typeface="Segoe UI" pitchFamily="34" charset="0"/>
                    </a:rPr>
                    <a:t/>
                  </a:r>
                  <a:br>
                    <a:rPr lang="en-US" sz="1600" dirty="0" smtClean="0">
                      <a:solidFill>
                        <a:schemeClr val="tx1">
                          <a:lumMod val="65000"/>
                          <a:lumOff val="35000"/>
                        </a:schemeClr>
                      </a:solidFill>
                      <a:latin typeface="Segoe UI" pitchFamily="34" charset="0"/>
                    </a:rPr>
                  </a:br>
                  <a:r>
                    <a:rPr lang="en-US" sz="1600" dirty="0" smtClean="0">
                      <a:solidFill>
                        <a:schemeClr val="tx1">
                          <a:lumMod val="65000"/>
                          <a:lumOff val="35000"/>
                        </a:schemeClr>
                      </a:solidFill>
                      <a:latin typeface="Segoe UI" pitchFamily="34" charset="0"/>
                    </a:rPr>
                    <a:t>Timer job</a:t>
                  </a:r>
                  <a:endParaRPr lang="en-US" sz="1600" dirty="0">
                    <a:solidFill>
                      <a:schemeClr val="tx1">
                        <a:lumMod val="65000"/>
                        <a:lumOff val="35000"/>
                      </a:schemeClr>
                    </a:solidFill>
                    <a:latin typeface="Segoe UI" pitchFamily="34" charset="0"/>
                  </a:endParaRPr>
                </a:p>
              </p:txBody>
            </p:sp>
            <p:sp>
              <p:nvSpPr>
                <p:cNvPr id="12" name="Rectangle 11"/>
                <p:cNvSpPr/>
                <p:nvPr/>
              </p:nvSpPr>
              <p:spPr bwMode="auto">
                <a:xfrm>
                  <a:off x="5332478" y="4896807"/>
                  <a:ext cx="924232" cy="139346"/>
                </a:xfrm>
                <a:prstGeom prst="rect">
                  <a:avLst/>
                </a:prstGeom>
                <a:solidFill>
                  <a:schemeClr val="tx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p:cNvSpPr txBox="1"/>
              <p:nvPr/>
            </p:nvSpPr>
            <p:spPr>
              <a:xfrm>
                <a:off x="5884811" y="4573300"/>
                <a:ext cx="607218" cy="615553"/>
              </a:xfrm>
              <a:prstGeom prst="rect">
                <a:avLst/>
              </a:prstGeom>
              <a:noFill/>
            </p:spPr>
            <p:txBody>
              <a:bodyPr wrap="none" lIns="0" tIns="0" rIns="0" bIns="0" rtlCol="0">
                <a:spAutoFit/>
              </a:bodyPr>
              <a:lstStyle/>
              <a:p>
                <a:r>
                  <a:rPr lang="en-US" sz="4000" b="1" spc="-70" dirty="0" smtClean="0">
                    <a:ln w="12700">
                      <a:solidFill>
                        <a:schemeClr val="bg1"/>
                      </a:solidFill>
                    </a:ln>
                    <a:solidFill>
                      <a:srgbClr val="33862F"/>
                    </a:solidFill>
                    <a:effectLst>
                      <a:glow rad="101600">
                        <a:schemeClr val="bg1">
                          <a:alpha val="60000"/>
                        </a:schemeClr>
                      </a:glow>
                    </a:effectLst>
                  </a:rPr>
                  <a:t>C#</a:t>
                </a:r>
              </a:p>
            </p:txBody>
          </p:sp>
          <p:pic>
            <p:nvPicPr>
              <p:cNvPr id="10" name="Picture 34" descr="Efficiency.png"/>
              <p:cNvPicPr>
                <a:picLocks noChangeAspect="1"/>
              </p:cNvPicPr>
              <p:nvPr/>
            </p:nvPicPr>
            <p:blipFill>
              <a:blip r:embed="rId2" cstate="print">
                <a:duotone>
                  <a:prstClr val="black"/>
                  <a:schemeClr val="accent4">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6091577" y="5157689"/>
                <a:ext cx="610285" cy="666678"/>
              </a:xfrm>
              <a:prstGeom prst="rect">
                <a:avLst/>
              </a:prstGeom>
              <a:noFill/>
              <a:ln>
                <a:noFill/>
              </a:ln>
            </p:spPr>
          </p:pic>
        </p:grpSp>
      </p:grpSp>
      <p:cxnSp>
        <p:nvCxnSpPr>
          <p:cNvPr id="13" name="Straight Arrow Connector 12"/>
          <p:cNvCxnSpPr/>
          <p:nvPr/>
        </p:nvCxnSpPr>
        <p:spPr>
          <a:xfrm flipH="1">
            <a:off x="5309727" y="3717513"/>
            <a:ext cx="1599963" cy="0"/>
          </a:xfrm>
          <a:prstGeom prst="straightConnector1">
            <a:avLst/>
          </a:prstGeom>
          <a:ln w="53975">
            <a:solidFill>
              <a:schemeClr val="bg2"/>
            </a:solidFill>
            <a:prstDash val="sysDot"/>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14" name="Group 13"/>
          <p:cNvGrpSpPr/>
          <p:nvPr/>
        </p:nvGrpSpPr>
        <p:grpSpPr>
          <a:xfrm>
            <a:off x="4090477" y="4223456"/>
            <a:ext cx="514401" cy="514401"/>
            <a:chOff x="492" y="17985"/>
            <a:chExt cx="524853" cy="524853"/>
          </a:xfrm>
        </p:grpSpPr>
        <p:sp>
          <p:nvSpPr>
            <p:cNvPr id="15" name="Oval 1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endParaRPr lang="en-US" sz="2352" dirty="0"/>
            </a:p>
          </p:txBody>
        </p:sp>
      </p:grpSp>
      <p:grpSp>
        <p:nvGrpSpPr>
          <p:cNvPr id="17" name="Group 16"/>
          <p:cNvGrpSpPr/>
          <p:nvPr/>
        </p:nvGrpSpPr>
        <p:grpSpPr>
          <a:xfrm>
            <a:off x="7116560" y="2378650"/>
            <a:ext cx="2958026" cy="2677725"/>
            <a:chOff x="7833060" y="4188303"/>
            <a:chExt cx="2958026" cy="2677725"/>
          </a:xfrm>
        </p:grpSpPr>
        <p:pic>
          <p:nvPicPr>
            <p:cNvPr id="18" name="Picture 17"/>
            <p:cNvPicPr>
              <a:picLocks noChangeAspect="1"/>
            </p:cNvPicPr>
            <p:nvPr/>
          </p:nvPicPr>
          <p:blipFill>
            <a:blip r:embed="rId4"/>
            <a:stretch>
              <a:fillRect/>
            </a:stretch>
          </p:blipFill>
          <p:spPr>
            <a:xfrm>
              <a:off x="7833060" y="4897883"/>
              <a:ext cx="2683385" cy="984885"/>
            </a:xfrm>
            <a:prstGeom prst="rect">
              <a:avLst/>
            </a:prstGeom>
          </p:spPr>
        </p:pic>
        <p:pic>
          <p:nvPicPr>
            <p:cNvPr id="19" name="Picture 18"/>
            <p:cNvPicPr>
              <a:picLocks noChangeAspect="1"/>
            </p:cNvPicPr>
            <p:nvPr/>
          </p:nvPicPr>
          <p:blipFill>
            <a:blip r:embed="rId5"/>
            <a:stretch>
              <a:fillRect/>
            </a:stretch>
          </p:blipFill>
          <p:spPr>
            <a:xfrm>
              <a:off x="9179375" y="4188303"/>
              <a:ext cx="1611711" cy="1002142"/>
            </a:xfrm>
            <a:prstGeom prst="rect">
              <a:avLst/>
            </a:prstGeom>
          </p:spPr>
        </p:pic>
        <p:pic>
          <p:nvPicPr>
            <p:cNvPr id="20" name="Picture 19"/>
            <p:cNvPicPr>
              <a:picLocks noChangeAspect="1"/>
            </p:cNvPicPr>
            <p:nvPr/>
          </p:nvPicPr>
          <p:blipFill>
            <a:blip r:embed="rId6"/>
            <a:stretch>
              <a:fillRect/>
            </a:stretch>
          </p:blipFill>
          <p:spPr>
            <a:xfrm>
              <a:off x="9138749" y="5356531"/>
              <a:ext cx="1652337" cy="1509497"/>
            </a:xfrm>
            <a:prstGeom prst="rect">
              <a:avLst/>
            </a:prstGeom>
          </p:spPr>
        </p:pic>
      </p:grpSp>
      <p:grpSp>
        <p:nvGrpSpPr>
          <p:cNvPr id="21" name="Group 20"/>
          <p:cNvGrpSpPr/>
          <p:nvPr/>
        </p:nvGrpSpPr>
        <p:grpSpPr>
          <a:xfrm>
            <a:off x="7509948" y="3966255"/>
            <a:ext cx="514401" cy="514401"/>
            <a:chOff x="492" y="17985"/>
            <a:chExt cx="524853" cy="524853"/>
          </a:xfrm>
        </p:grpSpPr>
        <p:sp>
          <p:nvSpPr>
            <p:cNvPr id="22" name="Oval 2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2</a:t>
              </a:r>
              <a:endParaRPr lang="en-US" sz="2352" dirty="0"/>
            </a:p>
          </p:txBody>
        </p:sp>
      </p:grpSp>
    </p:spTree>
    <p:extLst>
      <p:ext uri="{BB962C8B-B14F-4D97-AF65-F5344CB8AC3E}">
        <p14:creationId xmlns:p14="http://schemas.microsoft.com/office/powerpoint/2010/main" val="738758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considerations?</a:t>
            </a:r>
            <a:endParaRPr lang="en-US" dirty="0"/>
          </a:p>
        </p:txBody>
      </p:sp>
      <p:sp>
        <p:nvSpPr>
          <p:cNvPr id="5" name="TextBox 4"/>
          <p:cNvSpPr txBox="1"/>
          <p:nvPr/>
        </p:nvSpPr>
        <p:spPr>
          <a:xfrm>
            <a:off x="2142262" y="3552381"/>
            <a:ext cx="10374392" cy="1158327"/>
          </a:xfrm>
          <a:prstGeom prst="rect">
            <a:avLst/>
          </a:prstGeom>
          <a:noFill/>
        </p:spPr>
        <p:txBody>
          <a:bodyPr wrap="square" lIns="179238" tIns="143391" rIns="179238" bIns="143391" rtlCol="0">
            <a:spAutoFit/>
          </a:bodyPr>
          <a:lstStyle/>
          <a:p>
            <a:pPr>
              <a:lnSpc>
                <a:spcPct val="90000"/>
              </a:lnSpc>
              <a:spcAft>
                <a:spcPts val="588"/>
              </a:spcAft>
            </a:pPr>
            <a:r>
              <a:rPr lang="en-US" sz="3136" dirty="0">
                <a:gradFill>
                  <a:gsLst>
                    <a:gs pos="2917">
                      <a:schemeClr val="tx1"/>
                    </a:gs>
                    <a:gs pos="30000">
                      <a:schemeClr val="tx1"/>
                    </a:gs>
                  </a:gsLst>
                  <a:lin ang="5400000" scaled="0"/>
                </a:gradFill>
              </a:rPr>
              <a:t>App based management does not cause any downtime for SharePoint, when the assets are deployed…</a:t>
            </a:r>
          </a:p>
        </p:txBody>
      </p:sp>
      <p:sp>
        <p:nvSpPr>
          <p:cNvPr id="6" name="TextBox 5"/>
          <p:cNvSpPr txBox="1"/>
          <p:nvPr/>
        </p:nvSpPr>
        <p:spPr>
          <a:xfrm>
            <a:off x="1013078" y="4649331"/>
            <a:ext cx="9777394" cy="941141"/>
          </a:xfrm>
          <a:prstGeom prst="rect">
            <a:avLst/>
          </a:prstGeom>
          <a:noFill/>
        </p:spPr>
        <p:txBody>
          <a:bodyPr wrap="squar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You’ll have to manage some of the branding assets separately on each site collection… APIs are there though….</a:t>
            </a:r>
          </a:p>
        </p:txBody>
      </p:sp>
      <p:sp>
        <p:nvSpPr>
          <p:cNvPr id="7" name="TextBox 6"/>
          <p:cNvSpPr txBox="1"/>
          <p:nvPr/>
        </p:nvSpPr>
        <p:spPr>
          <a:xfrm>
            <a:off x="1648245" y="5579604"/>
            <a:ext cx="10964025" cy="561065"/>
          </a:xfrm>
          <a:prstGeom prst="rect">
            <a:avLst/>
          </a:prstGeom>
          <a:noFill/>
        </p:spPr>
        <p:txBody>
          <a:bodyPr wrap="square" lIns="179238" tIns="143391" rIns="179238" bIns="143391" rtlCol="0">
            <a:spAutoFit/>
          </a:bodyPr>
          <a:lstStyle/>
          <a:p>
            <a:pPr>
              <a:lnSpc>
                <a:spcPct val="90000"/>
              </a:lnSpc>
              <a:spcAft>
                <a:spcPts val="588"/>
              </a:spcAft>
            </a:pPr>
            <a:r>
              <a:rPr lang="en-US" sz="1960" dirty="0">
                <a:gradFill>
                  <a:gsLst>
                    <a:gs pos="2917">
                      <a:schemeClr val="tx1"/>
                    </a:gs>
                    <a:gs pos="30000">
                      <a:schemeClr val="tx1"/>
                    </a:gs>
                  </a:gsLst>
                  <a:lin ang="5400000" scaled="0"/>
                </a:gradFill>
              </a:rPr>
              <a:t>Reference CSS, images and JavaScript's from centralized location to make updates easier…</a:t>
            </a:r>
          </a:p>
        </p:txBody>
      </p:sp>
    </p:spTree>
    <p:extLst>
      <p:ext uri="{BB962C8B-B14F-4D97-AF65-F5344CB8AC3E}">
        <p14:creationId xmlns:p14="http://schemas.microsoft.com/office/powerpoint/2010/main" val="1846549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2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6000"/>
                            </p:stCondLst>
                            <p:childTnLst>
                              <p:par>
                                <p:cTn id="17" presetID="42" presetClass="entr" presetSubtype="0" fill="hold" grpId="0" nodeType="afterEffect">
                                  <p:stCondLst>
                                    <p:cond delay="2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CSS</a:t>
            </a:r>
            <a:endParaRPr lang="en-US" dirty="0"/>
          </a:p>
        </p:txBody>
      </p:sp>
    </p:spTree>
    <p:extLst>
      <p:ext uri="{BB962C8B-B14F-4D97-AF65-F5344CB8AC3E}">
        <p14:creationId xmlns:p14="http://schemas.microsoft.com/office/powerpoint/2010/main" val="12743365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67588" cy="1975926"/>
          </a:xfrm>
        </p:spPr>
        <p:txBody>
          <a:bodyPr/>
          <a:lstStyle/>
          <a:p>
            <a:r>
              <a:rPr lang="en-US" dirty="0" smtClean="0"/>
              <a:t>What</a:t>
            </a:r>
          </a:p>
          <a:p>
            <a:pPr lvl="1"/>
            <a:r>
              <a:rPr lang="en-US" dirty="0" smtClean="0"/>
              <a:t>Provide alternate CSS styling elements to the web by adding custom style elements to the page rendering process</a:t>
            </a:r>
          </a:p>
          <a:p>
            <a:r>
              <a:rPr lang="en-US" dirty="0" smtClean="0"/>
              <a:t>Why</a:t>
            </a:r>
          </a:p>
          <a:p>
            <a:pPr lvl="1"/>
            <a:r>
              <a:rPr lang="en-US" dirty="0" smtClean="0"/>
              <a:t>To provide more comprehensive changes on the page layout compared what themes can do without introducing custom master page</a:t>
            </a:r>
          </a:p>
          <a:p>
            <a:r>
              <a:rPr lang="en-US" dirty="0" smtClean="0"/>
              <a:t>How</a:t>
            </a:r>
          </a:p>
          <a:p>
            <a:pPr lvl="1"/>
            <a:r>
              <a:rPr lang="en-US" dirty="0" smtClean="0"/>
              <a:t>Inject custom JavaScript to page execution process, which adds the CSS class to page rendering process or use the </a:t>
            </a:r>
            <a:r>
              <a:rPr lang="en-US" dirty="0" err="1" smtClean="0"/>
              <a:t>AlternateCSSUrl</a:t>
            </a:r>
            <a:r>
              <a:rPr lang="en-US" dirty="0" smtClean="0"/>
              <a:t> web property (introduced in April CU)</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Adding alternative styling for host web</a:t>
            </a:r>
            <a:endParaRPr lang="en-US" dirty="0"/>
          </a:p>
        </p:txBody>
      </p:sp>
    </p:spTree>
    <p:extLst>
      <p:ext uri="{BB962C8B-B14F-4D97-AF65-F5344CB8AC3E}">
        <p14:creationId xmlns:p14="http://schemas.microsoft.com/office/powerpoint/2010/main" val="220975489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2FYMKYENTSWQ-73-166</_dlc_DocId>
    <_dlc_DocIdUrl xmlns="cd87093e-4634-4748-b2c5-9b7dd08436d4">
      <Url>https://msft.spoppe.com/teams/case/cat/apps/GAPPS/_layouts/15/DocIdRedir.aspx?ID=2FYMKYENTSWQ-73-166</Url>
      <Description>2FYMKYENTSWQ-73-166</Description>
    </_dlc_DocIdUrl>
  </documentManagement>
</p:properties>
</file>

<file path=customXml/itemProps1.xml><?xml version="1.0" encoding="utf-8"?>
<ds:datastoreItem xmlns:ds="http://schemas.openxmlformats.org/officeDocument/2006/customXml" ds:itemID="{17B88343-6046-4993-81D9-72F43E0BC7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61E9BE-2073-434C-B13E-02F821680CCF}">
  <ds:schemaRefs>
    <ds:schemaRef ds:uri="http://schemas.microsoft.com/sharepoint/events"/>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4.xml><?xml version="1.0" encoding="utf-8"?>
<ds:datastoreItem xmlns:ds="http://schemas.openxmlformats.org/officeDocument/2006/customXml" ds:itemID="{F1AEA8A7-A694-4DB0-82AB-EF48F2E9B6F9}">
  <ds:schemaRefs>
    <ds:schemaRef ds:uri="http://purl.org/dc/elements/1.1/"/>
    <ds:schemaRef ds:uri="cd87093e-4634-4748-b2c5-9b7dd08436d4"/>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b3ce0980-cfa3-4301-a185-d1685e708702"/>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5128</Words>
  <Application>Microsoft Office PowerPoint</Application>
  <PresentationFormat>Custom</PresentationFormat>
  <Paragraphs>512</Paragraphs>
  <Slides>61</Slides>
  <Notes>23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Calibri</vt:lpstr>
      <vt:lpstr>Consolas</vt:lpstr>
      <vt:lpstr>Segoe UI</vt:lpstr>
      <vt:lpstr>Segoe UI Light</vt:lpstr>
      <vt:lpstr>Wingdings</vt:lpstr>
      <vt:lpstr>1_5-30055_Office Template 2012 - 16x9 - White Background</vt:lpstr>
      <vt:lpstr>5-30055_Office Template 2012 - 16x9 - White Background</vt:lpstr>
      <vt:lpstr>5-30055_Office365 Template 2012 - 16x9 - Colored Accent Slides</vt:lpstr>
      <vt:lpstr>Branding with App model</vt:lpstr>
      <vt:lpstr>Modify branding with SP Apps</vt:lpstr>
      <vt:lpstr>How to minimize future maintenance</vt:lpstr>
      <vt:lpstr>How to get branding to sites?</vt:lpstr>
      <vt:lpstr>Same model as for other assets…</vt:lpstr>
      <vt:lpstr>How do I handle this without adding apps to each site?</vt:lpstr>
      <vt:lpstr>Other considerations?</vt:lpstr>
      <vt:lpstr>CSS</vt:lpstr>
      <vt:lpstr>Adding alternative styling for host web</vt:lpstr>
      <vt:lpstr>Controlling CSS from App</vt:lpstr>
      <vt:lpstr>PowerPoint Presentation</vt:lpstr>
      <vt:lpstr>Master page on non-publishing sites</vt:lpstr>
      <vt:lpstr>Should you do this?</vt:lpstr>
      <vt:lpstr>Controlling MasterPage from App</vt:lpstr>
      <vt:lpstr>PowerPoint Presentation</vt:lpstr>
      <vt:lpstr>Master page and page layouts on publishing sites</vt:lpstr>
      <vt:lpstr>Controlling Master page and page layouts from App</vt:lpstr>
      <vt:lpstr>Example code asset uploads + usage</vt:lpstr>
      <vt:lpstr>Example code creating a publishing page</vt:lpstr>
      <vt:lpstr>Example code limit page layouts and site templates</vt:lpstr>
      <vt:lpstr>Example code specify content type ID</vt:lpstr>
      <vt:lpstr>PowerPoint Presentation</vt:lpstr>
      <vt:lpstr>Design Manager and general rendering changes</vt:lpstr>
      <vt:lpstr>Design Manager capabilities</vt:lpstr>
      <vt:lpstr>Dynamic Snippets for SP controls</vt:lpstr>
      <vt:lpstr>Device based rendering - Channels</vt:lpstr>
      <vt:lpstr>SharePoint 2013 WCM CSOM</vt:lpstr>
      <vt:lpstr>Example installation of DesignPackage</vt:lpstr>
      <vt:lpstr>Design manager or not?</vt:lpstr>
      <vt:lpstr>Theme</vt:lpstr>
      <vt:lpstr>Themes</vt:lpstr>
      <vt:lpstr>Theming Experience</vt:lpstr>
      <vt:lpstr>Theme based modifications</vt:lpstr>
      <vt:lpstr>How themes are defined</vt:lpstr>
      <vt:lpstr>SharePoint Color Palette Tool v1.00</vt:lpstr>
      <vt:lpstr>Use themes when possible</vt:lpstr>
      <vt:lpstr>Theme vs. master page</vt:lpstr>
      <vt:lpstr>Handling themes from SP Apps</vt:lpstr>
      <vt:lpstr>PowerPoint Presentation</vt:lpstr>
      <vt:lpstr>Update branding on existing sites</vt:lpstr>
      <vt:lpstr>Updating Branding on existing Sites</vt:lpstr>
      <vt:lpstr>Centralized Asset Deployment</vt:lpstr>
      <vt:lpstr>Updating Branding Afterwards Reference architecture</vt:lpstr>
      <vt:lpstr>PowerPoint Presentation</vt:lpstr>
      <vt:lpstr>Other site modifications JS injection</vt:lpstr>
      <vt:lpstr>Introduction to JS injection pattern</vt:lpstr>
      <vt:lpstr>Using JS injection pattern</vt:lpstr>
      <vt:lpstr>Example code for injection</vt:lpstr>
      <vt:lpstr>PowerPoint Presentation</vt:lpstr>
      <vt:lpstr>Other site modifications Wiki page modifications</vt:lpstr>
      <vt:lpstr>Introduction to wiki page modifications</vt:lpstr>
      <vt:lpstr>Example code for Wiki page modifications</vt:lpstr>
      <vt:lpstr>PowerPoint Presentation</vt:lpstr>
      <vt:lpstr>What about OneDrive for Business branding?</vt:lpstr>
      <vt:lpstr>Manipulating OneDrive for Business sites</vt:lpstr>
      <vt:lpstr>OneDrive for Business branding with remote provisioning</vt:lpstr>
      <vt:lpstr>Example code for accessing OneDrive</vt:lpstr>
      <vt:lpstr>PowerPoint Presentation</vt:lpstr>
      <vt:lpstr>Alternatives?</vt:lpstr>
      <vt:lpstr>Remote timer job based customization for OD4B</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Branding with app model</dc:title>
  <dc:creator/>
  <cp:keywords/>
  <cp:lastModifiedBy/>
  <cp:revision>1</cp:revision>
  <dcterms:created xsi:type="dcterms:W3CDTF">2012-12-01T01:18:40Z</dcterms:created>
  <dcterms:modified xsi:type="dcterms:W3CDTF">2014-09-05T10:30:17Z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84f90f57-c92f-4172-99f7-e2f7aefb8ca0</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y fmtid="{D5CDD505-2E9C-101B-9397-08002B2CF9AE}" pid="32" name="DocVizMetadataToken">
    <vt:lpwstr>300x155x1</vt:lpwstr>
  </property>
  <property fmtid="{D5CDD505-2E9C-101B-9397-08002B2CF9AE}" pid="33" name="DocVizPreviewMetadata_Count">
    <vt:i4>21</vt:i4>
  </property>
  <property fmtid="{D5CDD505-2E9C-101B-9397-08002B2CF9AE}" pid="34" name="DocVizPreviewMetadata_0">
    <vt:lpwstr>300x155x1</vt:lpwstr>
  </property>
</Properties>
</file>